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5" r:id="rId3"/>
    <p:sldId id="263" r:id="rId4"/>
    <p:sldId id="257" r:id="rId5"/>
    <p:sldId id="267" r:id="rId6"/>
    <p:sldId id="261" r:id="rId7"/>
    <p:sldId id="264" r:id="rId8"/>
    <p:sldId id="258" r:id="rId9"/>
    <p:sldId id="270" r:id="rId10"/>
    <p:sldId id="262" r:id="rId11"/>
    <p:sldId id="268" r:id="rId12"/>
    <p:sldId id="266" r:id="rId13"/>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9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rednji stil 2 - Isticanj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rednji stil 2 - Isticanj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06" d="100"/>
          <a:sy n="106" d="100"/>
        </p:scale>
        <p:origin x="77"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orisnik\Desktop\zbc\OCTANALIZ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orisnik\Desktop\zbc\OCTANALIZ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r-H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hr-HR" dirty="0" err="1"/>
              <a:t>Mean</a:t>
            </a:r>
            <a:r>
              <a:rPr lang="hr-HR" dirty="0"/>
              <a:t> </a:t>
            </a:r>
            <a:r>
              <a:rPr lang="hr-HR" dirty="0" err="1"/>
              <a:t>values</a:t>
            </a:r>
            <a:r>
              <a:rPr lang="hr-HR" dirty="0"/>
              <a:t> </a:t>
            </a:r>
            <a:r>
              <a:rPr lang="hr-HR" dirty="0" err="1"/>
              <a:t>of</a:t>
            </a:r>
            <a:r>
              <a:rPr lang="hr-HR" dirty="0"/>
              <a:t> </a:t>
            </a:r>
            <a:r>
              <a:rPr lang="hr-HR" dirty="0" err="1"/>
              <a:t>vascular</a:t>
            </a:r>
            <a:r>
              <a:rPr lang="hr-HR" dirty="0"/>
              <a:t> </a:t>
            </a:r>
            <a:r>
              <a:rPr lang="hr-HR" dirty="0" err="1"/>
              <a:t>density</a:t>
            </a:r>
            <a:r>
              <a:rPr lang="hr-HR" dirty="0"/>
              <a:t> </a:t>
            </a:r>
            <a:r>
              <a:rPr lang="hr-HR" dirty="0" err="1"/>
              <a:t>in</a:t>
            </a:r>
            <a:r>
              <a:rPr lang="hr-HR" dirty="0"/>
              <a:t> </a:t>
            </a:r>
            <a:r>
              <a:rPr lang="hr-HR" dirty="0" err="1"/>
              <a:t>the</a:t>
            </a:r>
            <a:r>
              <a:rPr lang="hr-HR" dirty="0"/>
              <a:t> </a:t>
            </a:r>
            <a:r>
              <a:rPr lang="hr-HR" dirty="0" err="1"/>
              <a:t>superficial</a:t>
            </a:r>
            <a:r>
              <a:rPr lang="hr-HR" dirty="0"/>
              <a:t> </a:t>
            </a:r>
            <a:r>
              <a:rPr lang="hr-HR" dirty="0" err="1"/>
              <a:t>capillary</a:t>
            </a:r>
            <a:r>
              <a:rPr lang="hr-HR" dirty="0"/>
              <a:t> </a:t>
            </a:r>
            <a:r>
              <a:rPr lang="hr-HR" dirty="0" err="1"/>
              <a:t>plexus</a:t>
            </a:r>
            <a:r>
              <a:rPr lang="hr-HR" dirty="0"/>
              <a:t> for age </a:t>
            </a:r>
            <a:r>
              <a:rPr lang="hr-HR" dirty="0" err="1"/>
              <a:t>groups</a:t>
            </a:r>
            <a:endParaRPr lang="hr-HR"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sr-Latn-RS"/>
        </a:p>
      </c:txPr>
    </c:title>
    <c:autoTitleDeleted val="0"/>
    <c:plotArea>
      <c:layout/>
      <c:scatterChart>
        <c:scatterStyle val="lineMarker"/>
        <c:varyColors val="0"/>
        <c:ser>
          <c:idx val="0"/>
          <c:order val="0"/>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D4B-4B48-8A4B-B31775B89F76}"/>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D4B-4B48-8A4B-B31775B89F76}"/>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D4B-4B48-8A4B-B31775B89F76}"/>
                </c:ext>
              </c:extLst>
            </c:dLbl>
            <c:dLbl>
              <c:idx val="1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D4B-4B48-8A4B-B31775B89F76}"/>
                </c:ext>
              </c:extLst>
            </c:dLbl>
            <c:dLbl>
              <c:idx val="2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D4B-4B48-8A4B-B31775B89F76}"/>
                </c:ext>
              </c:extLst>
            </c:dLbl>
            <c:dLbl>
              <c:idx val="2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D4B-4B48-8A4B-B31775B89F7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sr-Latn-R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28575" cap="rnd">
                <a:solidFill>
                  <a:schemeClr val="accent1"/>
                </a:solidFill>
              </a:ln>
              <a:effectLst>
                <a:outerShdw blurRad="50800" dist="50800" dir="5400000" sx="1000" sy="1000" algn="ctr" rotWithShape="0">
                  <a:srgbClr val="000000">
                    <a:alpha val="43137"/>
                  </a:srgbClr>
                </a:outerShdw>
              </a:effectLst>
            </c:spPr>
            <c:trendlineType val="movingAvg"/>
            <c:period val="2"/>
            <c:dispRSqr val="1"/>
            <c:dispEq val="1"/>
            <c:trendlineLbl>
              <c:layout>
                <c:manualLayout>
                  <c:x val="0.1255460819199237"/>
                  <c:y val="-0.1976528924604937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sr-Latn-RS"/>
                </a:p>
              </c:txPr>
            </c:trendlineLbl>
          </c:trendline>
          <c:xVal>
            <c:numRef>
              <c:f>List1!$C$50:$AA$50</c:f>
              <c:numCache>
                <c:formatCode>General</c:formatCode>
                <c:ptCount val="25"/>
                <c:pt idx="0">
                  <c:v>79</c:v>
                </c:pt>
                <c:pt idx="3">
                  <c:v>69</c:v>
                </c:pt>
                <c:pt idx="10">
                  <c:v>59</c:v>
                </c:pt>
                <c:pt idx="16">
                  <c:v>49</c:v>
                </c:pt>
                <c:pt idx="22">
                  <c:v>39</c:v>
                </c:pt>
                <c:pt idx="24">
                  <c:v>29</c:v>
                </c:pt>
              </c:numCache>
            </c:numRef>
          </c:xVal>
          <c:yVal>
            <c:numRef>
              <c:f>List1!$C$51:$AA$51</c:f>
              <c:numCache>
                <c:formatCode>General</c:formatCode>
                <c:ptCount val="25"/>
                <c:pt idx="0">
                  <c:v>32.333076923076931</c:v>
                </c:pt>
                <c:pt idx="3">
                  <c:v>32.388780487804866</c:v>
                </c:pt>
                <c:pt idx="10">
                  <c:v>34.988571428571433</c:v>
                </c:pt>
                <c:pt idx="16">
                  <c:v>36.331999999999994</c:v>
                </c:pt>
                <c:pt idx="22">
                  <c:v>38.591999999999999</c:v>
                </c:pt>
                <c:pt idx="24">
                  <c:v>36.351666666666659</c:v>
                </c:pt>
              </c:numCache>
            </c:numRef>
          </c:yVal>
          <c:smooth val="0"/>
          <c:extLst>
            <c:ext xmlns:c16="http://schemas.microsoft.com/office/drawing/2014/chart" uri="{C3380CC4-5D6E-409C-BE32-E72D297353CC}">
              <c16:uniqueId val="{00000007-2D4B-4B48-8A4B-B31775B89F76}"/>
            </c:ext>
          </c:extLst>
        </c:ser>
        <c:dLbls>
          <c:showLegendKey val="0"/>
          <c:showVal val="0"/>
          <c:showCatName val="0"/>
          <c:showSerName val="0"/>
          <c:showPercent val="0"/>
          <c:showBubbleSize val="0"/>
        </c:dLbls>
        <c:axId val="587201144"/>
        <c:axId val="587201472"/>
      </c:scatterChart>
      <c:valAx>
        <c:axId val="587201144"/>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sr-Latn-RS"/>
          </a:p>
        </c:txPr>
        <c:crossAx val="587201472"/>
        <c:crosses val="autoZero"/>
        <c:crossBetween val="midCat"/>
      </c:valAx>
      <c:valAx>
        <c:axId val="587201472"/>
        <c:scaling>
          <c:orientation val="minMax"/>
          <c:min val="25"/>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sr-Latn-RS"/>
          </a:p>
        </c:txPr>
        <c:crossAx val="587201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r-Latn-R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r-H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hr-HR" dirty="0" err="1"/>
              <a:t>Mean</a:t>
            </a:r>
            <a:r>
              <a:rPr lang="hr-HR" dirty="0"/>
              <a:t> </a:t>
            </a:r>
            <a:r>
              <a:rPr lang="hr-HR" dirty="0" err="1"/>
              <a:t>values</a:t>
            </a:r>
            <a:r>
              <a:rPr lang="hr-HR" dirty="0"/>
              <a:t> </a:t>
            </a:r>
            <a:r>
              <a:rPr lang="hr-HR" dirty="0" err="1"/>
              <a:t>of</a:t>
            </a:r>
            <a:r>
              <a:rPr lang="hr-HR" dirty="0"/>
              <a:t> </a:t>
            </a:r>
            <a:r>
              <a:rPr lang="hr-HR" dirty="0" err="1"/>
              <a:t>vascular</a:t>
            </a:r>
            <a:r>
              <a:rPr lang="hr-HR" dirty="0"/>
              <a:t> </a:t>
            </a:r>
            <a:r>
              <a:rPr lang="hr-HR" dirty="0" err="1"/>
              <a:t>density</a:t>
            </a:r>
            <a:r>
              <a:rPr lang="hr-HR" dirty="0"/>
              <a:t> </a:t>
            </a:r>
            <a:r>
              <a:rPr lang="hr-HR" dirty="0" err="1"/>
              <a:t>in</a:t>
            </a:r>
            <a:r>
              <a:rPr lang="hr-HR" dirty="0"/>
              <a:t> </a:t>
            </a:r>
            <a:r>
              <a:rPr lang="hr-HR" dirty="0" err="1"/>
              <a:t>the</a:t>
            </a:r>
            <a:r>
              <a:rPr lang="hr-HR" dirty="0"/>
              <a:t> </a:t>
            </a:r>
            <a:r>
              <a:rPr lang="hr-HR" dirty="0" err="1"/>
              <a:t>deep</a:t>
            </a:r>
            <a:r>
              <a:rPr lang="hr-HR" dirty="0"/>
              <a:t> </a:t>
            </a:r>
            <a:r>
              <a:rPr lang="hr-HR" dirty="0" err="1"/>
              <a:t>capillary</a:t>
            </a:r>
            <a:r>
              <a:rPr lang="hr-HR" dirty="0"/>
              <a:t> </a:t>
            </a:r>
            <a:r>
              <a:rPr lang="hr-HR" dirty="0" err="1"/>
              <a:t>plexus</a:t>
            </a:r>
            <a:r>
              <a:rPr lang="hr-HR" dirty="0"/>
              <a:t> for age </a:t>
            </a:r>
            <a:r>
              <a:rPr lang="hr-HR" dirty="0" err="1"/>
              <a:t>groups</a:t>
            </a:r>
            <a:endParaRPr lang="en-US"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sr-Latn-RS"/>
        </a:p>
      </c:txPr>
    </c:title>
    <c:autoTitleDeleted val="0"/>
    <c:plotArea>
      <c:layout/>
      <c:scatterChart>
        <c:scatterStyle val="lineMarker"/>
        <c:varyColors val="0"/>
        <c:ser>
          <c:idx val="0"/>
          <c:order val="0"/>
          <c:spPr>
            <a:ln w="25400"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D4-4474-9644-FC333ADDAF36}"/>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D4-4474-9644-FC333ADDAF36}"/>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D4-4474-9644-FC333ADDAF36}"/>
                </c:ext>
              </c:extLst>
            </c:dLbl>
            <c:dLbl>
              <c:idx val="1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D4-4474-9644-FC333ADDAF36}"/>
                </c:ext>
              </c:extLst>
            </c:dLbl>
            <c:dLbl>
              <c:idx val="2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D4-4474-9644-FC333ADDAF36}"/>
                </c:ext>
              </c:extLst>
            </c:dLbl>
            <c:dLbl>
              <c:idx val="2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D4-4474-9644-FC333ADDAF3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sr-Latn-RS"/>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28575" cap="rnd">
                <a:solidFill>
                  <a:schemeClr val="accent1"/>
                </a:solidFill>
              </a:ln>
              <a:effectLst/>
            </c:spPr>
            <c:trendlineType val="movingAvg"/>
            <c:period val="2"/>
            <c:dispRSqr val="1"/>
            <c:dispEq val="1"/>
            <c:trendlineLbl>
              <c:layout>
                <c:manualLayout>
                  <c:x val="0.12961403562715804"/>
                  <c:y val="-0.561927934005704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sr-Latn-RS"/>
                </a:p>
              </c:txPr>
            </c:trendlineLbl>
          </c:trendline>
          <c:xVal>
            <c:numRef>
              <c:f>List1!$C$21:$AA$21</c:f>
              <c:numCache>
                <c:formatCode>General</c:formatCode>
                <c:ptCount val="25"/>
                <c:pt idx="0">
                  <c:v>79</c:v>
                </c:pt>
                <c:pt idx="3">
                  <c:v>69</c:v>
                </c:pt>
                <c:pt idx="10">
                  <c:v>59</c:v>
                </c:pt>
                <c:pt idx="16">
                  <c:v>49</c:v>
                </c:pt>
                <c:pt idx="22">
                  <c:v>39</c:v>
                </c:pt>
                <c:pt idx="24">
                  <c:v>29</c:v>
                </c:pt>
              </c:numCache>
            </c:numRef>
          </c:xVal>
          <c:yVal>
            <c:numRef>
              <c:f>List1!$C$22:$AA$22</c:f>
              <c:numCache>
                <c:formatCode>General</c:formatCode>
                <c:ptCount val="25"/>
                <c:pt idx="0">
                  <c:v>46.761666666666677</c:v>
                </c:pt>
                <c:pt idx="3">
                  <c:v>47.829000000000008</c:v>
                </c:pt>
                <c:pt idx="10">
                  <c:v>48.871428571428567</c:v>
                </c:pt>
                <c:pt idx="16">
                  <c:v>48.901874999999997</c:v>
                </c:pt>
                <c:pt idx="22">
                  <c:v>49.871666666666663</c:v>
                </c:pt>
                <c:pt idx="24">
                  <c:v>49.247058823529414</c:v>
                </c:pt>
              </c:numCache>
            </c:numRef>
          </c:yVal>
          <c:smooth val="0"/>
          <c:extLst>
            <c:ext xmlns:c16="http://schemas.microsoft.com/office/drawing/2014/chart" uri="{C3380CC4-5D6E-409C-BE32-E72D297353CC}">
              <c16:uniqueId val="{00000007-19D4-4474-9644-FC333ADDAF36}"/>
            </c:ext>
          </c:extLst>
        </c:ser>
        <c:dLbls>
          <c:showLegendKey val="0"/>
          <c:showVal val="0"/>
          <c:showCatName val="0"/>
          <c:showSerName val="0"/>
          <c:showPercent val="0"/>
          <c:showBubbleSize val="0"/>
        </c:dLbls>
        <c:axId val="685656448"/>
        <c:axId val="685653168"/>
      </c:scatterChart>
      <c:valAx>
        <c:axId val="685656448"/>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sr-Latn-RS"/>
          </a:p>
        </c:txPr>
        <c:crossAx val="685653168"/>
        <c:crosses val="autoZero"/>
        <c:crossBetween val="midCat"/>
      </c:valAx>
      <c:valAx>
        <c:axId val="6856531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sr-Latn-RS"/>
          </a:p>
        </c:txPr>
        <c:crossAx val="685656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r-Latn-R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5CA1F0-BB36-4703-AB9D-40055EE5F53B}"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hr-HR"/>
        </a:p>
      </dgm:t>
    </dgm:pt>
    <dgm:pt modelId="{A14AB66A-8CE4-4354-978E-89B3B434B314}">
      <dgm:prSet/>
      <dgm:spPr/>
      <dgm:t>
        <a:bodyPr anchor="ctr"/>
        <a:lstStyle/>
        <a:p>
          <a:r>
            <a:rPr lang="hr-HR" b="1" i="0" baseline="0" dirty="0"/>
            <a:t> </a:t>
          </a:r>
          <a:r>
            <a:rPr lang="hr-HR" b="1" i="0" baseline="0" dirty="0" err="1"/>
            <a:t>The</a:t>
          </a:r>
          <a:r>
            <a:rPr lang="hr-HR" b="1" i="0" baseline="0" dirty="0"/>
            <a:t> </a:t>
          </a:r>
          <a:r>
            <a:rPr lang="hr-HR" b="1" i="0" baseline="0" dirty="0" err="1"/>
            <a:t>importance</a:t>
          </a:r>
          <a:r>
            <a:rPr lang="hr-HR" b="1" i="0" baseline="0" dirty="0"/>
            <a:t> </a:t>
          </a:r>
          <a:r>
            <a:rPr lang="hr-HR" b="1" i="0" baseline="0" dirty="0" err="1"/>
            <a:t>of</a:t>
          </a:r>
          <a:r>
            <a:rPr lang="hr-HR" b="1" i="0" baseline="0" dirty="0"/>
            <a:t> </a:t>
          </a:r>
          <a:r>
            <a:rPr lang="hr-HR" b="1" i="0" baseline="0" dirty="0" err="1"/>
            <a:t>quantitative</a:t>
          </a:r>
          <a:r>
            <a:rPr lang="hr-HR" b="1" i="0" baseline="0" dirty="0"/>
            <a:t> </a:t>
          </a:r>
          <a:r>
            <a:rPr lang="hr-HR" b="1" i="0" baseline="0" dirty="0" err="1"/>
            <a:t>analysis</a:t>
          </a:r>
          <a:r>
            <a:rPr lang="hr-HR" b="1" i="0" baseline="0" dirty="0"/>
            <a:t> </a:t>
          </a:r>
          <a:r>
            <a:rPr lang="hr-HR" b="1" i="0" baseline="0" dirty="0" err="1"/>
            <a:t>of</a:t>
          </a:r>
          <a:r>
            <a:rPr lang="hr-HR" b="1" i="0" baseline="0" dirty="0"/>
            <a:t> OCTA</a:t>
          </a:r>
          <a:endParaRPr lang="hr-HR" dirty="0"/>
        </a:p>
      </dgm:t>
    </dgm:pt>
    <dgm:pt modelId="{65F6B991-F485-4681-AD88-70964E2EEFCD}" type="parTrans" cxnId="{34D7C878-24C2-4310-86F6-F0AAAC3FFD0C}">
      <dgm:prSet/>
      <dgm:spPr/>
      <dgm:t>
        <a:bodyPr/>
        <a:lstStyle/>
        <a:p>
          <a:endParaRPr lang="hr-HR"/>
        </a:p>
      </dgm:t>
    </dgm:pt>
    <dgm:pt modelId="{735F6D25-544E-4404-825F-3A20A292298E}" type="sibTrans" cxnId="{34D7C878-24C2-4310-86F6-F0AAAC3FFD0C}">
      <dgm:prSet/>
      <dgm:spPr/>
      <dgm:t>
        <a:bodyPr/>
        <a:lstStyle/>
        <a:p>
          <a:endParaRPr lang="hr-HR"/>
        </a:p>
      </dgm:t>
    </dgm:pt>
    <dgm:pt modelId="{DED8A21D-76BC-4DE4-8617-191C763F0541}" type="pres">
      <dgm:prSet presAssocID="{BD5CA1F0-BB36-4703-AB9D-40055EE5F53B}" presName="Name0" presStyleCnt="0">
        <dgm:presLayoutVars>
          <dgm:chPref val="3"/>
          <dgm:dir/>
          <dgm:animLvl val="lvl"/>
          <dgm:resizeHandles/>
        </dgm:presLayoutVars>
      </dgm:prSet>
      <dgm:spPr/>
    </dgm:pt>
    <dgm:pt modelId="{358B4CFD-65F2-40F0-A570-3F21545A2DA3}" type="pres">
      <dgm:prSet presAssocID="{A14AB66A-8CE4-4354-978E-89B3B434B314}" presName="horFlow" presStyleCnt="0"/>
      <dgm:spPr/>
    </dgm:pt>
    <dgm:pt modelId="{86C1AF02-3B08-40AA-BCD1-4B5F73723F2D}" type="pres">
      <dgm:prSet presAssocID="{A14AB66A-8CE4-4354-978E-89B3B434B314}" presName="bigChev" presStyleLbl="node1" presStyleIdx="0" presStyleCnt="1" custScaleY="96539" custLinFactNeighborX="116" custLinFactNeighborY="-12459"/>
      <dgm:spPr/>
    </dgm:pt>
  </dgm:ptLst>
  <dgm:cxnLst>
    <dgm:cxn modelId="{163E905F-E2A5-45E7-879D-F26AC541E067}" type="presOf" srcId="{BD5CA1F0-BB36-4703-AB9D-40055EE5F53B}" destId="{DED8A21D-76BC-4DE4-8617-191C763F0541}" srcOrd="0" destOrd="0" presId="urn:microsoft.com/office/officeart/2005/8/layout/lProcess3"/>
    <dgm:cxn modelId="{34D7C878-24C2-4310-86F6-F0AAAC3FFD0C}" srcId="{BD5CA1F0-BB36-4703-AB9D-40055EE5F53B}" destId="{A14AB66A-8CE4-4354-978E-89B3B434B314}" srcOrd="0" destOrd="0" parTransId="{65F6B991-F485-4681-AD88-70964E2EEFCD}" sibTransId="{735F6D25-544E-4404-825F-3A20A292298E}"/>
    <dgm:cxn modelId="{9D3425EF-3BDD-487A-8E70-6ACD29551C1C}" type="presOf" srcId="{A14AB66A-8CE4-4354-978E-89B3B434B314}" destId="{86C1AF02-3B08-40AA-BCD1-4B5F73723F2D}" srcOrd="0" destOrd="0" presId="urn:microsoft.com/office/officeart/2005/8/layout/lProcess3"/>
    <dgm:cxn modelId="{875384C6-1B3D-40B1-832C-CD19E5139A76}" type="presParOf" srcId="{DED8A21D-76BC-4DE4-8617-191C763F0541}" destId="{358B4CFD-65F2-40F0-A570-3F21545A2DA3}" srcOrd="0" destOrd="0" presId="urn:microsoft.com/office/officeart/2005/8/layout/lProcess3"/>
    <dgm:cxn modelId="{67980685-B015-4FF2-81E2-0B7757A6EDC8}" type="presParOf" srcId="{358B4CFD-65F2-40F0-A570-3F21545A2DA3}" destId="{86C1AF02-3B08-40AA-BCD1-4B5F73723F2D}"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1AF02-3B08-40AA-BCD1-4B5F73723F2D}">
      <dsp:nvSpPr>
        <dsp:cNvPr id="0" name=""/>
        <dsp:cNvSpPr/>
      </dsp:nvSpPr>
      <dsp:spPr>
        <a:xfrm>
          <a:off x="0" y="0"/>
          <a:ext cx="4813892" cy="185891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hr-HR" sz="2800" b="1" i="0" kern="1200" baseline="0" dirty="0"/>
            <a:t> </a:t>
          </a:r>
          <a:r>
            <a:rPr lang="hr-HR" sz="2800" b="1" i="0" kern="1200" baseline="0" dirty="0" err="1"/>
            <a:t>The</a:t>
          </a:r>
          <a:r>
            <a:rPr lang="hr-HR" sz="2800" b="1" i="0" kern="1200" baseline="0" dirty="0"/>
            <a:t> </a:t>
          </a:r>
          <a:r>
            <a:rPr lang="hr-HR" sz="2800" b="1" i="0" kern="1200" baseline="0" dirty="0" err="1"/>
            <a:t>importance</a:t>
          </a:r>
          <a:r>
            <a:rPr lang="hr-HR" sz="2800" b="1" i="0" kern="1200" baseline="0" dirty="0"/>
            <a:t> </a:t>
          </a:r>
          <a:r>
            <a:rPr lang="hr-HR" sz="2800" b="1" i="0" kern="1200" baseline="0" dirty="0" err="1"/>
            <a:t>of</a:t>
          </a:r>
          <a:r>
            <a:rPr lang="hr-HR" sz="2800" b="1" i="0" kern="1200" baseline="0" dirty="0"/>
            <a:t> </a:t>
          </a:r>
          <a:r>
            <a:rPr lang="hr-HR" sz="2800" b="1" i="0" kern="1200" baseline="0" dirty="0" err="1"/>
            <a:t>quantitative</a:t>
          </a:r>
          <a:r>
            <a:rPr lang="hr-HR" sz="2800" b="1" i="0" kern="1200" baseline="0" dirty="0"/>
            <a:t> </a:t>
          </a:r>
          <a:r>
            <a:rPr lang="hr-HR" sz="2800" b="1" i="0" kern="1200" baseline="0" dirty="0" err="1"/>
            <a:t>analysis</a:t>
          </a:r>
          <a:r>
            <a:rPr lang="hr-HR" sz="2800" b="1" i="0" kern="1200" baseline="0" dirty="0"/>
            <a:t> </a:t>
          </a:r>
          <a:r>
            <a:rPr lang="hr-HR" sz="2800" b="1" i="0" kern="1200" baseline="0" dirty="0" err="1"/>
            <a:t>of</a:t>
          </a:r>
          <a:r>
            <a:rPr lang="hr-HR" sz="2800" b="1" i="0" kern="1200" baseline="0" dirty="0"/>
            <a:t> OCTA</a:t>
          </a:r>
          <a:endParaRPr lang="hr-HR" sz="2800" kern="1200" dirty="0"/>
        </a:p>
      </dsp:txBody>
      <dsp:txXfrm>
        <a:off x="929457" y="0"/>
        <a:ext cx="2954979" cy="185891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zaglavlj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Rezervirano mjesto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A4B70-DEB1-46CC-9AFA-7DEE53C36F5A}" type="datetimeFigureOut">
              <a:rPr lang="hr-HR" smtClean="0"/>
              <a:t>02.05.2024.</a:t>
            </a:fld>
            <a:endParaRPr lang="hr-HR"/>
          </a:p>
        </p:txBody>
      </p:sp>
      <p:sp>
        <p:nvSpPr>
          <p:cNvPr id="4" name="Rezervirano mjesto slike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Rezervirano mjesto bilježaka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6" name="Rezervirano mjesto podnožj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Rezervirano mjesto broja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433E7-8C04-4413-89C3-04459342C7AC}" type="slidenum">
              <a:rPr lang="hr-HR" smtClean="0"/>
              <a:t>‹#›</a:t>
            </a:fld>
            <a:endParaRPr lang="hr-HR"/>
          </a:p>
        </p:txBody>
      </p:sp>
    </p:spTree>
    <p:extLst>
      <p:ext uri="{BB962C8B-B14F-4D97-AF65-F5344CB8AC3E}">
        <p14:creationId xmlns:p14="http://schemas.microsoft.com/office/powerpoint/2010/main" val="1524128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p:sp>
      <p:sp>
        <p:nvSpPr>
          <p:cNvPr id="3" name="Rezervirano mjesto bilježaka 2"/>
          <p:cNvSpPr>
            <a:spLocks noGrp="1"/>
          </p:cNvSpPr>
          <p:nvPr>
            <p:ph type="body" idx="1"/>
          </p:nvPr>
        </p:nvSpPr>
        <p:spPr/>
        <p:txBody>
          <a:bodyPr/>
          <a:lstStyle/>
          <a:p>
            <a:endParaRPr lang="hr-HR" dirty="0"/>
          </a:p>
        </p:txBody>
      </p:sp>
      <p:sp>
        <p:nvSpPr>
          <p:cNvPr id="4" name="Rezervirano mjesto broja slajda 3"/>
          <p:cNvSpPr>
            <a:spLocks noGrp="1"/>
          </p:cNvSpPr>
          <p:nvPr>
            <p:ph type="sldNum" sz="quarter" idx="5"/>
          </p:nvPr>
        </p:nvSpPr>
        <p:spPr/>
        <p:txBody>
          <a:bodyPr/>
          <a:lstStyle/>
          <a:p>
            <a:fld id="{65D433E7-8C04-4413-89C3-04459342C7AC}" type="slidenum">
              <a:rPr lang="hr-HR" smtClean="0"/>
              <a:t>6</a:t>
            </a:fld>
            <a:endParaRPr lang="hr-HR"/>
          </a:p>
        </p:txBody>
      </p:sp>
    </p:spTree>
    <p:extLst>
      <p:ext uri="{BB962C8B-B14F-4D97-AF65-F5344CB8AC3E}">
        <p14:creationId xmlns:p14="http://schemas.microsoft.com/office/powerpoint/2010/main" val="831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79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18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9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67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501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06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64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416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97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55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5/2/2024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524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5/2/2024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0558661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9">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EF356D5F-471F-2626-FD20-4B8F055F1499}"/>
              </a:ext>
            </a:extLst>
          </p:cNvPr>
          <p:cNvSpPr>
            <a:spLocks noGrp="1"/>
          </p:cNvSpPr>
          <p:nvPr>
            <p:ph type="ctrTitle"/>
          </p:nvPr>
        </p:nvSpPr>
        <p:spPr>
          <a:xfrm>
            <a:off x="1435105" y="551625"/>
            <a:ext cx="6902575" cy="2838938"/>
          </a:xfrm>
        </p:spPr>
        <p:txBody>
          <a:bodyPr>
            <a:normAutofit fontScale="90000"/>
          </a:bodyPr>
          <a:lstStyle/>
          <a:p>
            <a:pPr>
              <a:lnSpc>
                <a:spcPct val="150000"/>
              </a:lnSpc>
            </a:pPr>
            <a:r>
              <a:rPr lang="hr-HR" sz="5400" dirty="0" err="1">
                <a:solidFill>
                  <a:schemeClr val="bg1"/>
                </a:solidFill>
              </a:rPr>
              <a:t>oct</a:t>
            </a:r>
            <a:r>
              <a:rPr lang="hr-HR" sz="5400" dirty="0">
                <a:solidFill>
                  <a:schemeClr val="bg1"/>
                </a:solidFill>
              </a:rPr>
              <a:t> </a:t>
            </a:r>
            <a:r>
              <a:rPr lang="hr-HR" sz="5400" dirty="0" err="1">
                <a:solidFill>
                  <a:schemeClr val="bg1"/>
                </a:solidFill>
              </a:rPr>
              <a:t>angiography</a:t>
            </a:r>
            <a:r>
              <a:rPr lang="hr-HR" sz="5400" dirty="0">
                <a:solidFill>
                  <a:schemeClr val="bg1"/>
                </a:solidFill>
              </a:rPr>
              <a:t> </a:t>
            </a:r>
            <a:r>
              <a:rPr lang="hr-HR" sz="5400" dirty="0" err="1">
                <a:solidFill>
                  <a:schemeClr val="bg1"/>
                </a:solidFill>
              </a:rPr>
              <a:t>quantitative</a:t>
            </a:r>
            <a:r>
              <a:rPr lang="hr-HR" sz="5400" dirty="0">
                <a:solidFill>
                  <a:schemeClr val="bg1"/>
                </a:solidFill>
              </a:rPr>
              <a:t> </a:t>
            </a:r>
            <a:r>
              <a:rPr lang="hr-HR" sz="5400" dirty="0" err="1">
                <a:solidFill>
                  <a:schemeClr val="bg1"/>
                </a:solidFill>
              </a:rPr>
              <a:t>analysis</a:t>
            </a:r>
            <a:endParaRPr lang="hr-HR" sz="5400" dirty="0">
              <a:solidFill>
                <a:schemeClr val="bg1"/>
              </a:solidFill>
            </a:endParaRPr>
          </a:p>
        </p:txBody>
      </p:sp>
      <p:sp>
        <p:nvSpPr>
          <p:cNvPr id="3" name="Podnaslov 2">
            <a:extLst>
              <a:ext uri="{FF2B5EF4-FFF2-40B4-BE49-F238E27FC236}">
                <a16:creationId xmlns:a16="http://schemas.microsoft.com/office/drawing/2014/main" id="{ED3798D7-4866-D10E-9AFD-7C06833FED35}"/>
              </a:ext>
            </a:extLst>
          </p:cNvPr>
          <p:cNvSpPr>
            <a:spLocks noGrp="1"/>
          </p:cNvSpPr>
          <p:nvPr>
            <p:ph type="subTitle" idx="1"/>
          </p:nvPr>
        </p:nvSpPr>
        <p:spPr>
          <a:xfrm>
            <a:off x="1363316" y="3739763"/>
            <a:ext cx="5352021" cy="2769037"/>
          </a:xfrm>
        </p:spPr>
        <p:txBody>
          <a:bodyPr>
            <a:normAutofit/>
          </a:bodyPr>
          <a:lstStyle/>
          <a:p>
            <a:r>
              <a:rPr lang="en-US" sz="1800" dirty="0">
                <a:solidFill>
                  <a:schemeClr val="bg1"/>
                </a:solidFill>
              </a:rPr>
              <a:t>macular vascular density in healthy human eyes using optical coherence tomography with angiography</a:t>
            </a:r>
          </a:p>
          <a:p>
            <a:pPr marL="342900" indent="-342900">
              <a:buFontTx/>
              <a:buChar char="-"/>
            </a:pPr>
            <a:r>
              <a:rPr lang="en-US" sz="1800" dirty="0">
                <a:solidFill>
                  <a:schemeClr val="bg1"/>
                </a:solidFill>
              </a:rPr>
              <a:t>a new diagnostic approach</a:t>
            </a:r>
            <a:endParaRPr lang="hr-HR" sz="1800" dirty="0">
              <a:solidFill>
                <a:schemeClr val="bg1"/>
              </a:solidFill>
            </a:endParaRPr>
          </a:p>
          <a:p>
            <a:endParaRPr lang="hr-HR" sz="1800" dirty="0">
              <a:solidFill>
                <a:schemeClr val="bg1"/>
              </a:solidFill>
            </a:endParaRPr>
          </a:p>
          <a:p>
            <a:r>
              <a:rPr lang="hr-HR" sz="1800" dirty="0" err="1">
                <a:solidFill>
                  <a:schemeClr val="bg1"/>
                </a:solidFill>
              </a:rPr>
              <a:t>authors</a:t>
            </a:r>
            <a:r>
              <a:rPr lang="hr-HR" sz="1800" dirty="0">
                <a:solidFill>
                  <a:schemeClr val="bg1"/>
                </a:solidFill>
              </a:rPr>
              <a:t>:</a:t>
            </a:r>
          </a:p>
          <a:p>
            <a:r>
              <a:rPr lang="hr-HR" sz="1800" dirty="0">
                <a:solidFill>
                  <a:schemeClr val="bg1"/>
                </a:solidFill>
              </a:rPr>
              <a:t>Vladimira Vučenik dr. med. </a:t>
            </a:r>
            <a:r>
              <a:rPr lang="hr-HR" sz="1800" dirty="0" err="1">
                <a:solidFill>
                  <a:schemeClr val="bg1"/>
                </a:solidFill>
              </a:rPr>
              <a:t>Ophthalmology</a:t>
            </a:r>
            <a:r>
              <a:rPr lang="hr-HR" sz="1800" dirty="0">
                <a:solidFill>
                  <a:schemeClr val="bg1"/>
                </a:solidFill>
              </a:rPr>
              <a:t> </a:t>
            </a:r>
            <a:r>
              <a:rPr lang="hr-HR" sz="1800" dirty="0" err="1">
                <a:solidFill>
                  <a:schemeClr val="bg1"/>
                </a:solidFill>
              </a:rPr>
              <a:t>departement</a:t>
            </a:r>
            <a:r>
              <a:rPr lang="hr-HR" sz="1800" dirty="0">
                <a:solidFill>
                  <a:schemeClr val="bg1"/>
                </a:solidFill>
              </a:rPr>
              <a:t> , </a:t>
            </a:r>
            <a:r>
              <a:rPr lang="hr-HR" sz="1800" dirty="0" err="1">
                <a:solidFill>
                  <a:schemeClr val="bg1"/>
                </a:solidFill>
              </a:rPr>
              <a:t>County</a:t>
            </a:r>
            <a:r>
              <a:rPr lang="hr-HR" sz="1800" dirty="0">
                <a:solidFill>
                  <a:schemeClr val="bg1"/>
                </a:solidFill>
              </a:rPr>
              <a:t> </a:t>
            </a:r>
            <a:r>
              <a:rPr lang="hr-HR" sz="1800" dirty="0" err="1">
                <a:solidFill>
                  <a:schemeClr val="bg1"/>
                </a:solidFill>
              </a:rPr>
              <a:t>Hospital</a:t>
            </a:r>
            <a:r>
              <a:rPr lang="hr-HR" sz="1800" dirty="0">
                <a:solidFill>
                  <a:schemeClr val="bg1"/>
                </a:solidFill>
              </a:rPr>
              <a:t> Čakovec</a:t>
            </a:r>
          </a:p>
          <a:p>
            <a:r>
              <a:rPr lang="hr-HR" sz="1800" dirty="0">
                <a:solidFill>
                  <a:schemeClr val="bg1"/>
                </a:solidFill>
              </a:rPr>
              <a:t>Vlatko Vučenik IT, software developer</a:t>
            </a:r>
          </a:p>
          <a:p>
            <a:endParaRPr lang="hr-HR" sz="2000" dirty="0">
              <a:solidFill>
                <a:schemeClr val="bg1"/>
              </a:solidFill>
            </a:endParaRPr>
          </a:p>
        </p:txBody>
      </p:sp>
      <p:sp>
        <p:nvSpPr>
          <p:cNvPr id="37"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4"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6"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8"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42" name="Graphic 41">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44" name="Graphic 43">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4" name="Picture 3" descr="Slika na kojoj se prikazuje vanjski, nebo, zgrada, drvo&#10;&#10;Opis je automatski generiran">
            <a:extLst>
              <a:ext uri="{FF2B5EF4-FFF2-40B4-BE49-F238E27FC236}">
                <a16:creationId xmlns:a16="http://schemas.microsoft.com/office/drawing/2014/main" id="{42ECCCCE-7D08-EA45-D5C7-6EC5802C1464}"/>
              </a:ext>
            </a:extLst>
          </p:cNvPr>
          <p:cNvPicPr>
            <a:picLocks noChangeAspect="1"/>
          </p:cNvPicPr>
          <p:nvPr/>
        </p:nvPicPr>
        <p:blipFill rotWithShape="1">
          <a:blip r:embed="rId8">
            <a:extLst>
              <a:ext uri="{28A0092B-C50C-407E-A947-70E740481C1C}">
                <a14:useLocalDpi xmlns:a14="http://schemas.microsoft.com/office/drawing/2010/main" val="0"/>
              </a:ext>
            </a:extLst>
          </a:blip>
          <a:srcRect l="20804" r="20802" b="-2"/>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2793231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FB6DE64C-3C9E-376E-8AB2-D4F3D20A3EC0}"/>
              </a:ext>
            </a:extLst>
          </p:cNvPr>
          <p:cNvSpPr>
            <a:spLocks noGrp="1"/>
          </p:cNvSpPr>
          <p:nvPr>
            <p:ph type="title"/>
          </p:nvPr>
        </p:nvSpPr>
        <p:spPr>
          <a:xfrm>
            <a:off x="551215" y="59108"/>
            <a:ext cx="10504766" cy="1346994"/>
          </a:xfrm>
        </p:spPr>
        <p:txBody>
          <a:bodyPr vert="horz" lIns="91440" tIns="45720" rIns="91440" bIns="45720" rtlCol="0" anchor="t">
            <a:normAutofit fontScale="90000"/>
          </a:bodyPr>
          <a:lstStyle/>
          <a:p>
            <a:pPr algn="ctr">
              <a:lnSpc>
                <a:spcPct val="150000"/>
              </a:lnSpc>
            </a:pPr>
            <a:r>
              <a:rPr lang="en-US" sz="3200" b="1" i="0" kern="1200" cap="all" baseline="0" dirty="0">
                <a:solidFill>
                  <a:schemeClr val="bg1"/>
                </a:solidFill>
                <a:latin typeface="+mj-lt"/>
                <a:ea typeface="+mj-ea"/>
                <a:cs typeface="+mj-cs"/>
              </a:rPr>
              <a:t>Challenges of verification and validation of v</a:t>
            </a:r>
            <a:r>
              <a:rPr lang="hr-HR" sz="3200" b="1" i="0" kern="1200" cap="all" baseline="0" dirty="0">
                <a:solidFill>
                  <a:schemeClr val="bg1"/>
                </a:solidFill>
                <a:latin typeface="+mj-lt"/>
                <a:ea typeface="+mj-ea"/>
                <a:cs typeface="+mj-cs"/>
              </a:rPr>
              <a:t>ASCULAR</a:t>
            </a:r>
            <a:r>
              <a:rPr lang="en-US" sz="3200" b="1" i="0" kern="1200" cap="all" baseline="0" dirty="0">
                <a:solidFill>
                  <a:schemeClr val="bg1"/>
                </a:solidFill>
                <a:latin typeface="+mj-lt"/>
                <a:ea typeface="+mj-ea"/>
                <a:cs typeface="+mj-cs"/>
              </a:rPr>
              <a:t> density measurement</a:t>
            </a:r>
          </a:p>
        </p:txBody>
      </p:sp>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Rezervirano mjesto sadržaja 4" descr="Slika na kojoj se prikazuje karta, snimka zaslona, crno-bijelo&#10;&#10;Opis je automatski generiran">
            <a:extLst>
              <a:ext uri="{FF2B5EF4-FFF2-40B4-BE49-F238E27FC236}">
                <a16:creationId xmlns:a16="http://schemas.microsoft.com/office/drawing/2014/main" id="{E265166F-C289-AFC2-CC65-515A4C9163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7735" y="1598246"/>
            <a:ext cx="4568246" cy="4783504"/>
          </a:xfrm>
          <a:prstGeom prst="rect">
            <a:avLst/>
          </a:prstGeom>
        </p:spPr>
      </p:pic>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TekstniOkvir 5">
            <a:extLst>
              <a:ext uri="{FF2B5EF4-FFF2-40B4-BE49-F238E27FC236}">
                <a16:creationId xmlns:a16="http://schemas.microsoft.com/office/drawing/2014/main" id="{228334D7-7834-3091-F01F-DF182F8A07C5}"/>
              </a:ext>
            </a:extLst>
          </p:cNvPr>
          <p:cNvSpPr txBox="1"/>
          <p:nvPr/>
        </p:nvSpPr>
        <p:spPr>
          <a:xfrm>
            <a:off x="715890" y="2181600"/>
            <a:ext cx="4223301"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quality of the image and the imperfections present can have a significant impact on the calculation of vessel density - </a:t>
            </a:r>
            <a:r>
              <a:rPr lang="en-US" b="1" u="sng" dirty="0">
                <a:solidFill>
                  <a:schemeClr val="bg1"/>
                </a:solidFill>
              </a:rPr>
              <a:t>challenges of repeatability and reproducibility</a:t>
            </a:r>
            <a:endParaRPr lang="hr-HR" b="1" u="sng" dirty="0">
              <a:solidFill>
                <a:schemeClr val="bg1"/>
              </a:solidFill>
            </a:endParaRPr>
          </a:p>
          <a:p>
            <a:pPr marL="285750" indent="-285750">
              <a:buFont typeface="Arial" panose="020B0604020202020204" pitchFamily="34" charset="0"/>
              <a:buChar char="•"/>
            </a:pPr>
            <a:r>
              <a:rPr lang="en-US" dirty="0">
                <a:solidFill>
                  <a:schemeClr val="bg1"/>
                </a:solidFill>
              </a:rPr>
              <a:t>Different calculation algorithms, selected acceptable limit values</a:t>
            </a:r>
            <a:r>
              <a:rPr lang="hr-HR" dirty="0">
                <a:solidFill>
                  <a:schemeClr val="bg1"/>
                </a:solidFill>
              </a:rPr>
              <a:t> (</a:t>
            </a:r>
            <a:r>
              <a:rPr lang="hr-HR" dirty="0" err="1">
                <a:solidFill>
                  <a:schemeClr val="bg1"/>
                </a:solidFill>
              </a:rPr>
              <a:t>threshold</a:t>
            </a:r>
            <a:r>
              <a:rPr lang="hr-HR" dirty="0">
                <a:solidFill>
                  <a:schemeClr val="bg1"/>
                </a:solidFill>
              </a:rPr>
              <a:t>)</a:t>
            </a:r>
            <a:r>
              <a:rPr lang="en-US" dirty="0">
                <a:solidFill>
                  <a:schemeClr val="bg1"/>
                </a:solidFill>
              </a:rPr>
              <a:t> ​​and selected image segments affect the final calculation of vessel density </a:t>
            </a:r>
            <a:r>
              <a:rPr lang="en-US" b="1" u="sng" dirty="0">
                <a:solidFill>
                  <a:schemeClr val="bg1"/>
                </a:solidFill>
              </a:rPr>
              <a:t>- challenges of verification and standardization</a:t>
            </a:r>
            <a:endParaRPr lang="hr-HR" b="1" u="sng" dirty="0">
              <a:solidFill>
                <a:schemeClr val="bg1"/>
              </a:solidFill>
            </a:endParaRPr>
          </a:p>
        </p:txBody>
      </p:sp>
    </p:spTree>
    <p:extLst>
      <p:ext uri="{BB962C8B-B14F-4D97-AF65-F5344CB8AC3E}">
        <p14:creationId xmlns:p14="http://schemas.microsoft.com/office/powerpoint/2010/main" val="173718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Naslov 1">
            <a:extLst>
              <a:ext uri="{FF2B5EF4-FFF2-40B4-BE49-F238E27FC236}">
                <a16:creationId xmlns:a16="http://schemas.microsoft.com/office/drawing/2014/main" id="{58BE9BF8-5B71-40D3-96EC-590ABB1DE8F6}"/>
              </a:ext>
            </a:extLst>
          </p:cNvPr>
          <p:cNvSpPr>
            <a:spLocks noGrp="1"/>
          </p:cNvSpPr>
          <p:nvPr>
            <p:ph type="title"/>
          </p:nvPr>
        </p:nvSpPr>
        <p:spPr>
          <a:xfrm>
            <a:off x="1166469" y="404162"/>
            <a:ext cx="5366040" cy="1090538"/>
          </a:xfrm>
        </p:spPr>
        <p:txBody>
          <a:bodyPr anchor="b">
            <a:normAutofit fontScale="90000"/>
          </a:bodyPr>
          <a:lstStyle/>
          <a:p>
            <a:br>
              <a:rPr lang="hr-HR" sz="7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r>
              <a:rPr lang="hr-HR" sz="40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Conclusion</a:t>
            </a:r>
            <a:r>
              <a:rPr lang="hr-HR"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t>
            </a:r>
            <a:endParaRPr lang="hr-HR" sz="4000" dirty="0">
              <a:solidFill>
                <a:srgbClr val="FFFFFF"/>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Rezervirano mjesto sadržaja 2">
            <a:extLst>
              <a:ext uri="{FF2B5EF4-FFF2-40B4-BE49-F238E27FC236}">
                <a16:creationId xmlns:a16="http://schemas.microsoft.com/office/drawing/2014/main" id="{C79038B5-12FD-B073-6415-261D6096FED0}"/>
              </a:ext>
            </a:extLst>
          </p:cNvPr>
          <p:cNvSpPr>
            <a:spLocks noGrp="1"/>
          </p:cNvSpPr>
          <p:nvPr>
            <p:ph idx="1"/>
          </p:nvPr>
        </p:nvSpPr>
        <p:spPr>
          <a:xfrm>
            <a:off x="797672" y="2376824"/>
            <a:ext cx="10891635" cy="3794327"/>
          </a:xfrm>
        </p:spPr>
        <p:txBody>
          <a:bodyPr anchor="t">
            <a:normAutofit fontScale="85000" lnSpcReduction="20000"/>
          </a:bodyPr>
          <a:lstStyle/>
          <a:p>
            <a:pPr marL="0" indent="0">
              <a:spcAft>
                <a:spcPts val="800"/>
              </a:spcAft>
              <a:buNone/>
            </a:pPr>
            <a:endParaRPr lang="hr-HR" sz="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hr-HR" sz="26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Advanteges</a:t>
            </a:r>
            <a:r>
              <a:rPr lang="hr-HR" sz="26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endParaRPr lang="hr-HR" sz="2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 use of non-invasive optical coherence tomography with angiography and the processing of standardized digitized images thus obtained with the</a:t>
            </a:r>
            <a:r>
              <a:rPr lang="hr-HR"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easy</a:t>
            </a:r>
            <a:r>
              <a:rPr lang="hr-HR"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to use</a:t>
            </a:r>
            <a:r>
              <a:rPr lang="en-US"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computer program "OCT Angio analyzer VV" proved to be </a:t>
            </a:r>
            <a:r>
              <a:rPr lang="hr-HR" sz="22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acurate</a:t>
            </a:r>
            <a:r>
              <a:rPr lang="hr-HR"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and</a:t>
            </a:r>
            <a:r>
              <a:rPr lang="hr-HR"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repeatable</a:t>
            </a:r>
            <a:r>
              <a:rPr lang="en-US"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method for quantifying individual vascular densities within the macula.</a:t>
            </a:r>
            <a:r>
              <a:rPr lang="hr-HR"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p>
          <a:p>
            <a:pPr marL="0" indent="0">
              <a:spcAft>
                <a:spcPts val="800"/>
              </a:spcAft>
              <a:buNone/>
            </a:pPr>
            <a:r>
              <a:rPr lang="hr-HR" sz="26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Disadvantages</a:t>
            </a:r>
            <a:r>
              <a:rPr lang="hr-HR" sz="26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p>
          <a:p>
            <a:pPr>
              <a:spcAft>
                <a:spcPts val="800"/>
              </a:spcAft>
            </a:pPr>
            <a:r>
              <a:rPr lang="en-US"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 obtained data in terms of trends and relative amounts are comparable to data from similar studies that studied macular vascular density in healthy individuals. Differences in the devices used, different versions of computer programs for analyzes with different thresholds of sensitivity make it impossible to compare the obtained data in absolute amounts between different studies.</a:t>
            </a:r>
            <a:r>
              <a:rPr lang="hr-HR" sz="2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p>
          <a:p>
            <a:pPr>
              <a:spcAft>
                <a:spcPts val="800"/>
              </a:spcAft>
            </a:pP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We</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hope</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this</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program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will</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contribute</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to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standardisation</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of</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OCT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angiography</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 data </a:t>
            </a:r>
            <a:r>
              <a:rPr lang="hr-HR" sz="2200" dirty="0" err="1">
                <a:solidFill>
                  <a:srgbClr val="FFFFFF"/>
                </a:solidFill>
                <a:latin typeface="Calibri" panose="020F0502020204030204" pitchFamily="34" charset="0"/>
                <a:ea typeface="Calibri" panose="020F0502020204030204" pitchFamily="34" charset="0"/>
                <a:cs typeface="Calibri" panose="020F0502020204030204" pitchFamily="34" charset="0"/>
              </a:rPr>
              <a:t>analysis</a:t>
            </a:r>
            <a:r>
              <a:rPr lang="hr-HR" sz="2200" dirty="0">
                <a:solidFill>
                  <a:srgbClr val="FFFFFF"/>
                </a:solidFill>
                <a:latin typeface="Calibri" panose="020F0502020204030204" pitchFamily="34" charset="0"/>
                <a:ea typeface="Calibri" panose="020F0502020204030204" pitchFamily="34" charset="0"/>
                <a:cs typeface="Calibri" panose="020F0502020204030204" pitchFamily="34" charset="0"/>
              </a:rPr>
              <a:t>.</a:t>
            </a:r>
            <a:endParaRPr lang="hr-HR" sz="2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hr-HR" sz="700" dirty="0">
              <a:solidFill>
                <a:srgbClr val="FFFFFF"/>
              </a:solidFill>
            </a:endParaRPr>
          </a:p>
        </p:txBody>
      </p:sp>
    </p:spTree>
    <p:extLst>
      <p:ext uri="{BB962C8B-B14F-4D97-AF65-F5344CB8AC3E}">
        <p14:creationId xmlns:p14="http://schemas.microsoft.com/office/powerpoint/2010/main" val="343250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3302B0-7A41-480B-921B-7D395B4E2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zervirano mjesto slike 5" descr="Slika na kojoj se prikazuje tekst, drvo, nebo, snimka zaslona&#10;&#10;Opis je automatski generiran">
            <a:extLst>
              <a:ext uri="{FF2B5EF4-FFF2-40B4-BE49-F238E27FC236}">
                <a16:creationId xmlns:a16="http://schemas.microsoft.com/office/drawing/2014/main" id="{12F62FA0-8D64-123D-FAC9-7B9BEB8C85E7}"/>
              </a:ext>
            </a:extLst>
          </p:cNvPr>
          <p:cNvPicPr preferRelativeResize="0">
            <a:picLocks noGrp="1" noChangeAspect="1"/>
          </p:cNvPicPr>
          <p:nvPr>
            <p:ph type="pic" idx="1"/>
          </p:nvPr>
        </p:nvPicPr>
        <p:blipFill rotWithShape="1">
          <a:blip r:embed="rId2">
            <a:extLst>
              <a:ext uri="{28A0092B-C50C-407E-A947-70E740481C1C}">
                <a14:useLocalDpi xmlns:a14="http://schemas.microsoft.com/office/drawing/2010/main" val="0"/>
              </a:ext>
            </a:extLst>
          </a:blip>
          <a:srcRect r="699" b="-1"/>
          <a:stretch/>
        </p:blipFill>
        <p:spPr>
          <a:xfrm>
            <a:off x="6902452" y="6716"/>
            <a:ext cx="5289548" cy="6851284"/>
          </a:xfrm>
          <a:prstGeom prst="rect">
            <a:avLst/>
          </a:prstGeom>
          <a:effectLst>
            <a:softEdge rad="444500"/>
          </a:effectLst>
        </p:spPr>
      </p:pic>
      <p:sp>
        <p:nvSpPr>
          <p:cNvPr id="2" name="Naslov 1">
            <a:extLst>
              <a:ext uri="{FF2B5EF4-FFF2-40B4-BE49-F238E27FC236}">
                <a16:creationId xmlns:a16="http://schemas.microsoft.com/office/drawing/2014/main" id="{835B6FE6-9688-2D3F-3BC0-0B4AA8329011}"/>
              </a:ext>
            </a:extLst>
          </p:cNvPr>
          <p:cNvSpPr>
            <a:spLocks noGrp="1"/>
          </p:cNvSpPr>
          <p:nvPr>
            <p:ph type="title"/>
          </p:nvPr>
        </p:nvSpPr>
        <p:spPr>
          <a:xfrm>
            <a:off x="1578043" y="590062"/>
            <a:ext cx="5347266" cy="2838938"/>
          </a:xfrm>
        </p:spPr>
        <p:txBody>
          <a:bodyPr vert="horz" lIns="91440" tIns="45720" rIns="91440" bIns="45720" rtlCol="0" anchor="b">
            <a:normAutofit/>
          </a:bodyPr>
          <a:lstStyle/>
          <a:p>
            <a:r>
              <a:rPr lang="en-US" sz="5400" b="1" cap="all" dirty="0">
                <a:solidFill>
                  <a:schemeClr val="bg1"/>
                </a:solidFill>
              </a:rPr>
              <a:t>Thank you for your attention</a:t>
            </a:r>
            <a:endParaRPr lang="en-US" sz="5400" b="1" i="0" kern="1200" cap="all" baseline="0" dirty="0">
              <a:solidFill>
                <a:schemeClr val="bg1"/>
              </a:solidFill>
              <a:latin typeface="+mj-lt"/>
              <a:ea typeface="+mj-ea"/>
              <a:cs typeface="+mj-cs"/>
            </a:endParaRPr>
          </a:p>
        </p:txBody>
      </p:sp>
      <p:sp>
        <p:nvSpPr>
          <p:cNvPr id="1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9"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11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jagram 10">
            <a:extLst>
              <a:ext uri="{FF2B5EF4-FFF2-40B4-BE49-F238E27FC236}">
                <a16:creationId xmlns:a16="http://schemas.microsoft.com/office/drawing/2014/main" id="{180D6264-4BCE-DF82-CDC9-CC4D23D4D1FC}"/>
              </a:ext>
            </a:extLst>
          </p:cNvPr>
          <p:cNvGraphicFramePr/>
          <p:nvPr>
            <p:extLst>
              <p:ext uri="{D42A27DB-BD31-4B8C-83A1-F6EECF244321}">
                <p14:modId xmlns:p14="http://schemas.microsoft.com/office/powerpoint/2010/main" val="2699755771"/>
              </p:ext>
            </p:extLst>
          </p:nvPr>
        </p:nvGraphicFramePr>
        <p:xfrm>
          <a:off x="217286" y="2597736"/>
          <a:ext cx="4813892" cy="2185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4"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chemeClr val="bg1"/>
          </a:solidFill>
          <a:ln w="603" cap="flat">
            <a:noFill/>
            <a:prstDash val="solid"/>
            <a:miter/>
          </a:ln>
        </p:spPr>
        <p:txBody>
          <a:bodyPr rtlCol="0" anchor="ctr"/>
          <a:lstStyle/>
          <a:p>
            <a:endParaRPr lang="en-US"/>
          </a:p>
        </p:txBody>
      </p:sp>
      <p:sp>
        <p:nvSpPr>
          <p:cNvPr id="16"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chemeClr val="bg1"/>
          </a:solidFill>
          <a:ln w="422" cap="flat">
            <a:noFill/>
            <a:prstDash val="solid"/>
            <a:miter/>
          </a:ln>
        </p:spPr>
        <p:txBody>
          <a:bodyPr rtlCol="0" anchor="ctr"/>
          <a:lstStyle/>
          <a:p>
            <a:endParaRPr lang="en-US"/>
          </a:p>
        </p:txBody>
      </p:sp>
      <p:sp>
        <p:nvSpPr>
          <p:cNvPr id="18"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Pravokutnik 6">
            <a:extLst>
              <a:ext uri="{FF2B5EF4-FFF2-40B4-BE49-F238E27FC236}">
                <a16:creationId xmlns:a16="http://schemas.microsoft.com/office/drawing/2014/main" id="{E4645504-5830-38D7-C25F-85F75EF8D5F8}"/>
              </a:ext>
            </a:extLst>
          </p:cNvPr>
          <p:cNvSpPr/>
          <p:nvPr/>
        </p:nvSpPr>
        <p:spPr>
          <a:xfrm>
            <a:off x="5575218" y="2279511"/>
            <a:ext cx="6264610" cy="2710735"/>
          </a:xfrm>
          <a:prstGeom prst="rect">
            <a:avLst/>
          </a:prstGeom>
        </p:spPr>
        <p:txBody>
          <a:bodyPr/>
          <a:lstStyle/>
          <a:p>
            <a:pPr lvl="0"/>
            <a:r>
              <a:rPr lang="hr-HR" sz="2400" dirty="0" err="1">
                <a:solidFill>
                  <a:schemeClr val="bg1"/>
                </a:solidFill>
              </a:rPr>
              <a:t>Valuable</a:t>
            </a:r>
            <a:r>
              <a:rPr lang="hr-HR" sz="2400" dirty="0">
                <a:solidFill>
                  <a:schemeClr val="bg1"/>
                </a:solidFill>
              </a:rPr>
              <a:t> </a:t>
            </a:r>
            <a:r>
              <a:rPr lang="hr-HR" sz="2400" dirty="0" err="1">
                <a:solidFill>
                  <a:schemeClr val="bg1"/>
                </a:solidFill>
              </a:rPr>
              <a:t>additional</a:t>
            </a:r>
            <a:r>
              <a:rPr lang="hr-HR" sz="2400" dirty="0">
                <a:solidFill>
                  <a:schemeClr val="bg1"/>
                </a:solidFill>
              </a:rPr>
              <a:t> </a:t>
            </a:r>
            <a:r>
              <a:rPr lang="hr-HR" sz="2400" dirty="0" err="1">
                <a:solidFill>
                  <a:schemeClr val="bg1"/>
                </a:solidFill>
              </a:rPr>
              <a:t>information</a:t>
            </a:r>
            <a:r>
              <a:rPr lang="hr-HR" sz="2400" dirty="0">
                <a:solidFill>
                  <a:schemeClr val="bg1"/>
                </a:solidFill>
              </a:rPr>
              <a:t> for:</a:t>
            </a:r>
          </a:p>
          <a:p>
            <a:pPr marL="342900" lvl="0" indent="-342900">
              <a:buFont typeface="Arial" panose="020B0604020202020204" pitchFamily="34" charset="0"/>
              <a:buChar char="•"/>
            </a:pPr>
            <a:r>
              <a:rPr lang="en-US" sz="2400" dirty="0">
                <a:solidFill>
                  <a:schemeClr val="bg1"/>
                </a:solidFill>
              </a:rPr>
              <a:t>Classification of diseases according to severity</a:t>
            </a:r>
            <a:endParaRPr lang="hr-HR" sz="2400" dirty="0">
              <a:solidFill>
                <a:schemeClr val="bg1"/>
              </a:solidFill>
            </a:endParaRPr>
          </a:p>
          <a:p>
            <a:pPr marL="342900" lvl="0" indent="-342900">
              <a:buFont typeface="Arial" panose="020B0604020202020204" pitchFamily="34" charset="0"/>
              <a:buChar char="•"/>
            </a:pPr>
            <a:r>
              <a:rPr lang="hr-HR" sz="2400" dirty="0">
                <a:solidFill>
                  <a:schemeClr val="bg1"/>
                </a:solidFill>
              </a:rPr>
              <a:t>Monitoring </a:t>
            </a:r>
            <a:r>
              <a:rPr lang="hr-HR" sz="2400" dirty="0" err="1">
                <a:solidFill>
                  <a:schemeClr val="bg1"/>
                </a:solidFill>
              </a:rPr>
              <a:t>progression</a:t>
            </a:r>
            <a:r>
              <a:rPr lang="hr-HR" sz="2400" dirty="0">
                <a:solidFill>
                  <a:schemeClr val="bg1"/>
                </a:solidFill>
              </a:rPr>
              <a:t> </a:t>
            </a:r>
            <a:r>
              <a:rPr lang="hr-HR" sz="2400" dirty="0" err="1">
                <a:solidFill>
                  <a:schemeClr val="bg1"/>
                </a:solidFill>
              </a:rPr>
              <a:t>of</a:t>
            </a:r>
            <a:r>
              <a:rPr lang="hr-HR" sz="2400" dirty="0">
                <a:solidFill>
                  <a:schemeClr val="bg1"/>
                </a:solidFill>
              </a:rPr>
              <a:t> </a:t>
            </a:r>
            <a:r>
              <a:rPr lang="hr-HR" sz="2400" dirty="0" err="1">
                <a:solidFill>
                  <a:schemeClr val="bg1"/>
                </a:solidFill>
              </a:rPr>
              <a:t>disease</a:t>
            </a:r>
            <a:r>
              <a:rPr lang="hr-HR" sz="2400" dirty="0">
                <a:solidFill>
                  <a:schemeClr val="bg1"/>
                </a:solidFill>
              </a:rPr>
              <a:t> </a:t>
            </a:r>
          </a:p>
          <a:p>
            <a:pPr marL="342900" lvl="0" indent="-342900">
              <a:buFont typeface="Arial" panose="020B0604020202020204" pitchFamily="34" charset="0"/>
              <a:buChar char="•"/>
            </a:pPr>
            <a:r>
              <a:rPr lang="en-US" sz="2400" dirty="0">
                <a:solidFill>
                  <a:schemeClr val="bg1"/>
                </a:solidFill>
              </a:rPr>
              <a:t>Monitoring the effect of therapy</a:t>
            </a:r>
            <a:endParaRPr lang="hr-HR" sz="2400" dirty="0">
              <a:solidFill>
                <a:schemeClr val="bg1"/>
              </a:solidFill>
            </a:endParaRPr>
          </a:p>
          <a:p>
            <a:pPr marL="342900" lvl="0" indent="-342900">
              <a:buFont typeface="Arial" panose="020B0604020202020204" pitchFamily="34" charset="0"/>
              <a:buChar char="•"/>
            </a:pPr>
            <a:r>
              <a:rPr lang="en-US" sz="2400" dirty="0">
                <a:solidFill>
                  <a:schemeClr val="bg1"/>
                </a:solidFill>
              </a:rPr>
              <a:t>Monitoring and detecting deviations of the patient group from the healthy population</a:t>
            </a:r>
            <a:endParaRPr lang="hr-HR" sz="2400" dirty="0">
              <a:solidFill>
                <a:schemeClr val="bg1"/>
              </a:solidFill>
            </a:endParaRPr>
          </a:p>
        </p:txBody>
      </p:sp>
      <p:sp>
        <p:nvSpPr>
          <p:cNvPr id="2" name="TekstniOkvir 1">
            <a:extLst>
              <a:ext uri="{FF2B5EF4-FFF2-40B4-BE49-F238E27FC236}">
                <a16:creationId xmlns:a16="http://schemas.microsoft.com/office/drawing/2014/main" id="{63141B4E-6649-3393-426B-7BB32BBC99AD}"/>
              </a:ext>
            </a:extLst>
          </p:cNvPr>
          <p:cNvSpPr txBox="1"/>
          <p:nvPr/>
        </p:nvSpPr>
        <p:spPr>
          <a:xfrm>
            <a:off x="349652" y="355316"/>
            <a:ext cx="11490176" cy="1077218"/>
          </a:xfrm>
          <a:prstGeom prst="rect">
            <a:avLst/>
          </a:prstGeom>
          <a:noFill/>
        </p:spPr>
        <p:txBody>
          <a:bodyPr wrap="square" rtlCol="0">
            <a:spAutoFit/>
          </a:bodyPr>
          <a:lstStyle/>
          <a:p>
            <a:pPr algn="ctr"/>
            <a:r>
              <a:rPr lang="en-US" sz="3200" dirty="0">
                <a:solidFill>
                  <a:schemeClr val="bg1"/>
                </a:solidFill>
              </a:rPr>
              <a:t>OCT angiography (OCTA) provides a noninvasive method to detect microvascular distortions correlated with eye conditions.</a:t>
            </a:r>
            <a:endParaRPr lang="hr-HR" sz="3200" dirty="0">
              <a:solidFill>
                <a:schemeClr val="bg1"/>
              </a:solidFill>
            </a:endParaRPr>
          </a:p>
        </p:txBody>
      </p:sp>
    </p:spTree>
    <p:extLst>
      <p:ext uri="{BB962C8B-B14F-4D97-AF65-F5344CB8AC3E}">
        <p14:creationId xmlns:p14="http://schemas.microsoft.com/office/powerpoint/2010/main" val="102065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Rezervirano mjesto sadržaja 2">
            <a:extLst>
              <a:ext uri="{FF2B5EF4-FFF2-40B4-BE49-F238E27FC236}">
                <a16:creationId xmlns:a16="http://schemas.microsoft.com/office/drawing/2014/main" id="{5378C0C9-D62F-2CA4-D93E-19CF1FF1AA11}"/>
              </a:ext>
            </a:extLst>
          </p:cNvPr>
          <p:cNvSpPr>
            <a:spLocks noGrp="1"/>
          </p:cNvSpPr>
          <p:nvPr>
            <p:ph idx="1"/>
          </p:nvPr>
        </p:nvSpPr>
        <p:spPr>
          <a:xfrm>
            <a:off x="1188068" y="460800"/>
            <a:ext cx="9996815" cy="6231091"/>
          </a:xfrm>
        </p:spPr>
        <p:txBody>
          <a:bodyPr anchor="t">
            <a:normAutofit/>
          </a:bodyPr>
          <a:lstStyle/>
          <a:p>
            <a:pPr marL="0" indent="0">
              <a:spcAft>
                <a:spcPts val="800"/>
              </a:spcAft>
              <a:buNone/>
            </a:pPr>
            <a:r>
              <a:rPr lang="hr-HR" sz="28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Aim</a:t>
            </a:r>
            <a:r>
              <a:rPr lang="hr-HR"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hr-HR"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quantify parafoveal vascular density in the superficial capillary plexus (SCP) and deep capillary plexus (DCP) in healthy, human eyes using optical coherence tomography with angiography</a:t>
            </a:r>
            <a:r>
              <a:rPr lang="hr-H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spcAft>
                <a:spcPts val="800"/>
              </a:spcAft>
            </a:pPr>
            <a:endParaRPr lang="hr-HR" sz="15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hr-HR" sz="2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Patients</a:t>
            </a:r>
            <a:r>
              <a:rPr lang="hr-HR"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hr-HR" sz="2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and</a:t>
            </a:r>
            <a:r>
              <a:rPr lang="hr-HR"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hr-HR" sz="2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methods</a:t>
            </a:r>
            <a:r>
              <a:rPr lang="hr-HR"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hr-HR"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5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 participants (122 eyes in total) without retinal pathology were included.</a:t>
            </a:r>
            <a:r>
              <a:rPr lang="hr-H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All participants underwent a complete ophthalmologic examination, including a 6-mm x 6-mm optical coherence tomography with macular-centered angiography after pupillary dilation.</a:t>
            </a:r>
            <a:endParaRPr lang="hr-H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OCT-A was performed on a commercially available device Swept Source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Optopol</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Revo</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NX with automatic segmentation of images into superficial capillary plexus (SCP) and deep capillary plexus (DCP).</a:t>
            </a:r>
            <a:endParaRPr lang="hr-HR"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hr-HR"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Images were reviewed manually by researchers. All 6-mm x 6-mm OCT-A images were processed using our purpose-built computer program “OCT Angio analyzer VV”.</a:t>
            </a:r>
            <a:endParaRPr lang="hr-HR"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Descriptive statistics including mean, standard deviation (SD), range, and percentages were used. We also used correlation analysis .</a:t>
            </a:r>
            <a:endParaRPr lang="hr-HR" sz="1800" dirty="0">
              <a:solidFill>
                <a:srgbClr val="FFFFFF"/>
              </a:solidFill>
            </a:endParaRPr>
          </a:p>
        </p:txBody>
      </p:sp>
    </p:spTree>
    <p:extLst>
      <p:ext uri="{BB962C8B-B14F-4D97-AF65-F5344CB8AC3E}">
        <p14:creationId xmlns:p14="http://schemas.microsoft.com/office/powerpoint/2010/main" val="337165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TekstniOkvir 6">
            <a:extLst>
              <a:ext uri="{FF2B5EF4-FFF2-40B4-BE49-F238E27FC236}">
                <a16:creationId xmlns:a16="http://schemas.microsoft.com/office/drawing/2014/main" id="{0D052B3D-A993-C757-9993-D2754CC55D1E}"/>
              </a:ext>
            </a:extLst>
          </p:cNvPr>
          <p:cNvSpPr txBox="1"/>
          <p:nvPr/>
        </p:nvSpPr>
        <p:spPr>
          <a:xfrm>
            <a:off x="628490" y="2377479"/>
            <a:ext cx="4040001" cy="1200329"/>
          </a:xfrm>
          <a:prstGeom prst="rect">
            <a:avLst/>
          </a:prstGeom>
          <a:noFill/>
        </p:spPr>
        <p:txBody>
          <a:bodyPr wrap="square" rtlCol="0">
            <a:spAutoFit/>
          </a:bodyPr>
          <a:lstStyle/>
          <a:p>
            <a:r>
              <a:rPr lang="hr-HR" sz="3600" dirty="0">
                <a:solidFill>
                  <a:schemeClr val="bg1"/>
                </a:solidFill>
              </a:rPr>
              <a:t>www:</a:t>
            </a:r>
          </a:p>
          <a:p>
            <a:r>
              <a:rPr lang="hr-HR" sz="3600" dirty="0">
                <a:solidFill>
                  <a:schemeClr val="bg1"/>
                </a:solidFill>
              </a:rPr>
              <a:t>https://octangio.info</a:t>
            </a:r>
          </a:p>
        </p:txBody>
      </p:sp>
      <p:sp>
        <p:nvSpPr>
          <p:cNvPr id="8" name="TekstniOkvir 7">
            <a:extLst>
              <a:ext uri="{FF2B5EF4-FFF2-40B4-BE49-F238E27FC236}">
                <a16:creationId xmlns:a16="http://schemas.microsoft.com/office/drawing/2014/main" id="{55B9F41E-62EE-58DB-EF3E-7E71AAE09F28}"/>
              </a:ext>
            </a:extLst>
          </p:cNvPr>
          <p:cNvSpPr txBox="1"/>
          <p:nvPr/>
        </p:nvSpPr>
        <p:spPr>
          <a:xfrm>
            <a:off x="662704" y="3979508"/>
            <a:ext cx="4784618" cy="954107"/>
          </a:xfrm>
          <a:prstGeom prst="rect">
            <a:avLst/>
          </a:prstGeom>
          <a:noFill/>
        </p:spPr>
        <p:txBody>
          <a:bodyPr wrap="square" rtlCol="0">
            <a:spAutoFit/>
          </a:bodyPr>
          <a:lstStyle/>
          <a:p>
            <a:r>
              <a:rPr lang="hr-HR" sz="2800" dirty="0" err="1">
                <a:solidFill>
                  <a:schemeClr val="bg1"/>
                </a:solidFill>
              </a:rPr>
              <a:t>GitHub</a:t>
            </a:r>
            <a:r>
              <a:rPr lang="hr-HR" sz="2800" dirty="0">
                <a:solidFill>
                  <a:schemeClr val="bg1"/>
                </a:solidFill>
              </a:rPr>
              <a:t> </a:t>
            </a:r>
            <a:r>
              <a:rPr lang="hr-HR" sz="2800" dirty="0" err="1">
                <a:solidFill>
                  <a:schemeClr val="bg1"/>
                </a:solidFill>
              </a:rPr>
              <a:t>public-repository</a:t>
            </a:r>
            <a:r>
              <a:rPr lang="hr-HR" sz="2800" dirty="0">
                <a:solidFill>
                  <a:schemeClr val="bg1"/>
                </a:solidFill>
              </a:rPr>
              <a:t>:</a:t>
            </a:r>
          </a:p>
          <a:p>
            <a:r>
              <a:rPr lang="hr-HR" sz="2800" dirty="0">
                <a:solidFill>
                  <a:schemeClr val="bg1"/>
                </a:solidFill>
              </a:rPr>
              <a:t>https://github.com/Vucenik/oct</a:t>
            </a:r>
          </a:p>
        </p:txBody>
      </p:sp>
      <p:pic>
        <p:nvPicPr>
          <p:cNvPr id="14" name="Demo upute octangioanalizator">
            <a:hlinkClick r:id="" action="ppaction://media"/>
            <a:extLst>
              <a:ext uri="{FF2B5EF4-FFF2-40B4-BE49-F238E27FC236}">
                <a16:creationId xmlns:a16="http://schemas.microsoft.com/office/drawing/2014/main" id="{9A1D4997-0BA5-1BEC-2AE6-01C211BC95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1314" y="273600"/>
            <a:ext cx="5251227" cy="6463048"/>
          </a:xfrm>
          <a:prstGeom prst="rect">
            <a:avLst/>
          </a:prstGeom>
          <a:ln>
            <a:noFill/>
          </a:ln>
          <a:effectLst>
            <a:outerShdw blurRad="190500" algn="tl" rotWithShape="0">
              <a:srgbClr val="000000">
                <a:alpha val="70000"/>
              </a:srgbClr>
            </a:outerShdw>
          </a:effectLst>
        </p:spPr>
      </p:pic>
      <p:sp>
        <p:nvSpPr>
          <p:cNvPr id="18" name="TekstniOkvir 17">
            <a:extLst>
              <a:ext uri="{FF2B5EF4-FFF2-40B4-BE49-F238E27FC236}">
                <a16:creationId xmlns:a16="http://schemas.microsoft.com/office/drawing/2014/main" id="{D6DEAF4D-8ACF-181E-E6EC-BAFEA5DB61BF}"/>
              </a:ext>
            </a:extLst>
          </p:cNvPr>
          <p:cNvSpPr txBox="1"/>
          <p:nvPr/>
        </p:nvSpPr>
        <p:spPr>
          <a:xfrm>
            <a:off x="350195" y="474968"/>
            <a:ext cx="4842288" cy="646331"/>
          </a:xfrm>
          <a:prstGeom prst="rect">
            <a:avLst/>
          </a:prstGeom>
          <a:noFill/>
        </p:spPr>
        <p:txBody>
          <a:bodyPr wrap="none" rtlCol="0">
            <a:spAutoFit/>
          </a:bodyPr>
          <a:lstStyle/>
          <a:p>
            <a:r>
              <a:rPr lang="hr-HR"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OCT </a:t>
            </a:r>
            <a:r>
              <a:rPr lang="hr-HR" sz="3600"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Angio</a:t>
            </a:r>
            <a:r>
              <a:rPr lang="hr-HR"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analizator VV</a:t>
            </a:r>
            <a:endParaRPr lang="hr-HR" sz="3600" b="1" dirty="0">
              <a:solidFill>
                <a:schemeClr val="bg1"/>
              </a:solidFill>
            </a:endParaRPr>
          </a:p>
        </p:txBody>
      </p:sp>
      <p:sp>
        <p:nvSpPr>
          <p:cNvPr id="2" name="TekstniOkvir 1">
            <a:extLst>
              <a:ext uri="{FF2B5EF4-FFF2-40B4-BE49-F238E27FC236}">
                <a16:creationId xmlns:a16="http://schemas.microsoft.com/office/drawing/2014/main" id="{BB6FC4CC-52FF-AEB8-4759-9ADD48C37FC8}"/>
              </a:ext>
            </a:extLst>
          </p:cNvPr>
          <p:cNvSpPr txBox="1"/>
          <p:nvPr/>
        </p:nvSpPr>
        <p:spPr>
          <a:xfrm>
            <a:off x="341194" y="1317009"/>
            <a:ext cx="4926841" cy="707886"/>
          </a:xfrm>
          <a:prstGeom prst="rect">
            <a:avLst/>
          </a:prstGeom>
          <a:noFill/>
        </p:spPr>
        <p:txBody>
          <a:bodyPr wrap="square" rtlCol="0">
            <a:spAutoFit/>
          </a:bodyPr>
          <a:lstStyle/>
          <a:p>
            <a:r>
              <a:rPr lang="hr-HR" sz="2000" dirty="0" err="1">
                <a:solidFill>
                  <a:schemeClr val="bg1"/>
                </a:solidFill>
              </a:rPr>
              <a:t>User</a:t>
            </a:r>
            <a:r>
              <a:rPr lang="hr-HR" sz="2000" dirty="0">
                <a:solidFill>
                  <a:schemeClr val="bg1"/>
                </a:solidFill>
              </a:rPr>
              <a:t> </a:t>
            </a:r>
            <a:r>
              <a:rPr lang="hr-HR" sz="2000" dirty="0" err="1">
                <a:solidFill>
                  <a:schemeClr val="bg1"/>
                </a:solidFill>
              </a:rPr>
              <a:t>friendly</a:t>
            </a:r>
            <a:r>
              <a:rPr lang="hr-HR" sz="2000" dirty="0">
                <a:solidFill>
                  <a:schemeClr val="bg1"/>
                </a:solidFill>
              </a:rPr>
              <a:t>, </a:t>
            </a:r>
            <a:r>
              <a:rPr lang="hr-HR" sz="2000" dirty="0" err="1">
                <a:solidFill>
                  <a:schemeClr val="bg1"/>
                </a:solidFill>
              </a:rPr>
              <a:t>open-source</a:t>
            </a:r>
            <a:r>
              <a:rPr lang="hr-HR" sz="2000" dirty="0">
                <a:solidFill>
                  <a:schemeClr val="bg1"/>
                </a:solidFill>
              </a:rPr>
              <a:t> </a:t>
            </a:r>
            <a:r>
              <a:rPr lang="hr-HR" sz="2000" dirty="0" err="1">
                <a:solidFill>
                  <a:schemeClr val="bg1"/>
                </a:solidFill>
              </a:rPr>
              <a:t>softweare</a:t>
            </a:r>
            <a:r>
              <a:rPr lang="hr-HR" sz="2000" dirty="0">
                <a:solidFill>
                  <a:schemeClr val="bg1"/>
                </a:solidFill>
              </a:rPr>
              <a:t> </a:t>
            </a:r>
            <a:r>
              <a:rPr lang="hr-HR" sz="2000" dirty="0" err="1">
                <a:solidFill>
                  <a:schemeClr val="bg1"/>
                </a:solidFill>
              </a:rPr>
              <a:t>toolbox</a:t>
            </a:r>
            <a:r>
              <a:rPr lang="hr-HR" sz="2000" dirty="0">
                <a:solidFill>
                  <a:schemeClr val="bg1"/>
                </a:solidFill>
              </a:rPr>
              <a:t> for OCTA </a:t>
            </a:r>
            <a:r>
              <a:rPr lang="hr-HR" sz="2000" dirty="0" err="1">
                <a:solidFill>
                  <a:schemeClr val="bg1"/>
                </a:solidFill>
              </a:rPr>
              <a:t>images</a:t>
            </a:r>
            <a:r>
              <a:rPr lang="hr-HR" sz="2000" dirty="0">
                <a:solidFill>
                  <a:schemeClr val="bg1"/>
                </a:solidFill>
              </a:rPr>
              <a:t> </a:t>
            </a:r>
            <a:r>
              <a:rPr lang="hr-HR" sz="2000" dirty="0" err="1">
                <a:solidFill>
                  <a:schemeClr val="bg1"/>
                </a:solidFill>
              </a:rPr>
              <a:t>analysis</a:t>
            </a:r>
            <a:endParaRPr lang="hr-HR" sz="2000" dirty="0">
              <a:solidFill>
                <a:schemeClr val="bg1"/>
              </a:solidFill>
            </a:endParaRPr>
          </a:p>
        </p:txBody>
      </p:sp>
    </p:spTree>
    <p:extLst>
      <p:ext uri="{BB962C8B-B14F-4D97-AF65-F5344CB8AC3E}">
        <p14:creationId xmlns:p14="http://schemas.microsoft.com/office/powerpoint/2010/main" val="40772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kstniOkvir 1">
            <a:extLst>
              <a:ext uri="{FF2B5EF4-FFF2-40B4-BE49-F238E27FC236}">
                <a16:creationId xmlns:a16="http://schemas.microsoft.com/office/drawing/2014/main" id="{75BB54A2-2DF7-E918-C3A4-90C30DA6339B}"/>
              </a:ext>
            </a:extLst>
          </p:cNvPr>
          <p:cNvSpPr txBox="1"/>
          <p:nvPr/>
        </p:nvSpPr>
        <p:spPr>
          <a:xfrm>
            <a:off x="1324289" y="194374"/>
            <a:ext cx="10691863" cy="183935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i="0" kern="1200" baseline="0" dirty="0">
                <a:solidFill>
                  <a:schemeClr val="bg1"/>
                </a:solidFill>
                <a:latin typeface="+mj-lt"/>
                <a:ea typeface="+mj-ea"/>
                <a:cs typeface="+mj-cs"/>
              </a:rPr>
              <a:t>Results</a:t>
            </a:r>
            <a:r>
              <a:rPr lang="hr-HR" sz="2800" b="1" i="0" kern="1200" baseline="0" dirty="0">
                <a:solidFill>
                  <a:schemeClr val="bg1"/>
                </a:solidFill>
                <a:latin typeface="+mj-lt"/>
                <a:ea typeface="+mj-ea"/>
                <a:cs typeface="+mj-cs"/>
              </a:rPr>
              <a:t>:</a:t>
            </a:r>
            <a:endParaRPr lang="en-US" sz="2800" b="1" i="0" kern="1200" baseline="0" dirty="0">
              <a:solidFill>
                <a:schemeClr val="bg1"/>
              </a:solidFill>
              <a:latin typeface="+mj-lt"/>
              <a:ea typeface="+mj-ea"/>
              <a:cs typeface="+mj-cs"/>
            </a:endParaRPr>
          </a:p>
          <a:p>
            <a:pPr>
              <a:lnSpc>
                <a:spcPct val="90000"/>
              </a:lnSpc>
              <a:spcBef>
                <a:spcPct val="0"/>
              </a:spcBef>
              <a:spcAft>
                <a:spcPts val="600"/>
              </a:spcAft>
            </a:pPr>
            <a:endParaRPr lang="en-US" sz="2600" b="1" i="0" kern="1200" cap="all" baseline="0" dirty="0">
              <a:solidFill>
                <a:schemeClr val="bg1"/>
              </a:solidFill>
              <a:latin typeface="+mj-lt"/>
              <a:ea typeface="+mj-ea"/>
              <a:cs typeface="+mj-cs"/>
            </a:endParaRPr>
          </a:p>
          <a:p>
            <a:pPr>
              <a:lnSpc>
                <a:spcPct val="90000"/>
              </a:lnSpc>
              <a:spcBef>
                <a:spcPct val="0"/>
              </a:spcBef>
              <a:spcAft>
                <a:spcPts val="600"/>
              </a:spcAft>
            </a:pPr>
            <a:r>
              <a:rPr lang="en-US" sz="2200" b="1" i="0" kern="1200" baseline="0" dirty="0">
                <a:solidFill>
                  <a:schemeClr val="bg1"/>
                </a:solidFill>
                <a:latin typeface="+mj-lt"/>
                <a:ea typeface="+mj-ea"/>
                <a:cs typeface="+mj-cs"/>
              </a:rPr>
              <a:t>All 122 healthy, human eyes (female=36; M=25) with good quality images were included in the analysis</a:t>
            </a:r>
            <a:r>
              <a:rPr lang="hr-HR" sz="2200" b="1" i="0" kern="1200" baseline="0" dirty="0">
                <a:solidFill>
                  <a:schemeClr val="bg1"/>
                </a:solidFill>
                <a:latin typeface="+mj-lt"/>
                <a:ea typeface="+mj-ea"/>
                <a:cs typeface="+mj-cs"/>
              </a:rPr>
              <a:t>.</a:t>
            </a:r>
            <a:endParaRPr lang="en-US" sz="2200" b="1" i="0" kern="1200" baseline="0" dirty="0">
              <a:solidFill>
                <a:schemeClr val="bg1"/>
              </a:solidFill>
              <a:latin typeface="+mj-lt"/>
              <a:ea typeface="+mj-ea"/>
              <a:cs typeface="+mj-cs"/>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aphicFrame>
        <p:nvGraphicFramePr>
          <p:cNvPr id="3" name="Tablica 2">
            <a:extLst>
              <a:ext uri="{FF2B5EF4-FFF2-40B4-BE49-F238E27FC236}">
                <a16:creationId xmlns:a16="http://schemas.microsoft.com/office/drawing/2014/main" id="{7DFF5076-AF03-7A99-77C4-7385695F010B}"/>
              </a:ext>
            </a:extLst>
          </p:cNvPr>
          <p:cNvGraphicFramePr>
            <a:graphicFrameLocks noGrp="1"/>
          </p:cNvGraphicFramePr>
          <p:nvPr>
            <p:extLst>
              <p:ext uri="{D42A27DB-BD31-4B8C-83A1-F6EECF244321}">
                <p14:modId xmlns:p14="http://schemas.microsoft.com/office/powerpoint/2010/main" val="4203477502"/>
              </p:ext>
            </p:extLst>
          </p:nvPr>
        </p:nvGraphicFramePr>
        <p:xfrm>
          <a:off x="1394744" y="2864918"/>
          <a:ext cx="9959147" cy="2517735"/>
        </p:xfrm>
        <a:graphic>
          <a:graphicData uri="http://schemas.openxmlformats.org/drawingml/2006/table">
            <a:tbl>
              <a:tblPr firstRow="1" bandRow="1">
                <a:tableStyleId>{21E4AEA4-8DFA-4A89-87EB-49C32662AFE0}</a:tableStyleId>
              </a:tblPr>
              <a:tblGrid>
                <a:gridCol w="1900275">
                  <a:extLst>
                    <a:ext uri="{9D8B030D-6E8A-4147-A177-3AD203B41FA5}">
                      <a16:colId xmlns:a16="http://schemas.microsoft.com/office/drawing/2014/main" val="1377998646"/>
                    </a:ext>
                  </a:extLst>
                </a:gridCol>
                <a:gridCol w="1141762">
                  <a:extLst>
                    <a:ext uri="{9D8B030D-6E8A-4147-A177-3AD203B41FA5}">
                      <a16:colId xmlns:a16="http://schemas.microsoft.com/office/drawing/2014/main" val="4060794880"/>
                    </a:ext>
                  </a:extLst>
                </a:gridCol>
                <a:gridCol w="1141762">
                  <a:extLst>
                    <a:ext uri="{9D8B030D-6E8A-4147-A177-3AD203B41FA5}">
                      <a16:colId xmlns:a16="http://schemas.microsoft.com/office/drawing/2014/main" val="1196820265"/>
                    </a:ext>
                  </a:extLst>
                </a:gridCol>
                <a:gridCol w="1141762">
                  <a:extLst>
                    <a:ext uri="{9D8B030D-6E8A-4147-A177-3AD203B41FA5}">
                      <a16:colId xmlns:a16="http://schemas.microsoft.com/office/drawing/2014/main" val="3696056677"/>
                    </a:ext>
                  </a:extLst>
                </a:gridCol>
                <a:gridCol w="1208300">
                  <a:extLst>
                    <a:ext uri="{9D8B030D-6E8A-4147-A177-3AD203B41FA5}">
                      <a16:colId xmlns:a16="http://schemas.microsoft.com/office/drawing/2014/main" val="3713933051"/>
                    </a:ext>
                  </a:extLst>
                </a:gridCol>
                <a:gridCol w="1141762">
                  <a:extLst>
                    <a:ext uri="{9D8B030D-6E8A-4147-A177-3AD203B41FA5}">
                      <a16:colId xmlns:a16="http://schemas.microsoft.com/office/drawing/2014/main" val="79204674"/>
                    </a:ext>
                  </a:extLst>
                </a:gridCol>
                <a:gridCol w="1141762">
                  <a:extLst>
                    <a:ext uri="{9D8B030D-6E8A-4147-A177-3AD203B41FA5}">
                      <a16:colId xmlns:a16="http://schemas.microsoft.com/office/drawing/2014/main" val="394396151"/>
                    </a:ext>
                  </a:extLst>
                </a:gridCol>
                <a:gridCol w="1141762">
                  <a:extLst>
                    <a:ext uri="{9D8B030D-6E8A-4147-A177-3AD203B41FA5}">
                      <a16:colId xmlns:a16="http://schemas.microsoft.com/office/drawing/2014/main" val="1519490801"/>
                    </a:ext>
                  </a:extLst>
                </a:gridCol>
              </a:tblGrid>
              <a:tr h="437004">
                <a:tc>
                  <a:txBody>
                    <a:bodyPr/>
                    <a:lstStyle/>
                    <a:p>
                      <a:pPr algn="ctr"/>
                      <a:r>
                        <a:rPr lang="hr-HR" sz="1800" dirty="0"/>
                        <a:t>AGE GROUPS</a:t>
                      </a:r>
                    </a:p>
                  </a:txBody>
                  <a:tcPr marL="51199" marR="51199" marT="25599" marB="25599"/>
                </a:tc>
                <a:tc>
                  <a:txBody>
                    <a:bodyPr/>
                    <a:lstStyle/>
                    <a:p>
                      <a:pPr algn="ctr"/>
                      <a:r>
                        <a:rPr lang="hr-HR" sz="1800"/>
                        <a:t>18-29</a:t>
                      </a:r>
                    </a:p>
                  </a:txBody>
                  <a:tcPr marL="51199" marR="51199" marT="25599" marB="25599"/>
                </a:tc>
                <a:tc>
                  <a:txBody>
                    <a:bodyPr/>
                    <a:lstStyle/>
                    <a:p>
                      <a:pPr algn="ctr"/>
                      <a:r>
                        <a:rPr lang="hr-HR" sz="1800"/>
                        <a:t>30-39</a:t>
                      </a:r>
                    </a:p>
                  </a:txBody>
                  <a:tcPr marL="51199" marR="51199" marT="25599" marB="25599"/>
                </a:tc>
                <a:tc>
                  <a:txBody>
                    <a:bodyPr/>
                    <a:lstStyle/>
                    <a:p>
                      <a:pPr algn="ctr"/>
                      <a:r>
                        <a:rPr lang="hr-HR" sz="1800"/>
                        <a:t>40-49</a:t>
                      </a:r>
                    </a:p>
                  </a:txBody>
                  <a:tcPr marL="51199" marR="51199" marT="25599" marB="25599"/>
                </a:tc>
                <a:tc>
                  <a:txBody>
                    <a:bodyPr/>
                    <a:lstStyle/>
                    <a:p>
                      <a:pPr algn="ctr"/>
                      <a:r>
                        <a:rPr lang="hr-HR" sz="1800"/>
                        <a:t>50-59</a:t>
                      </a:r>
                    </a:p>
                  </a:txBody>
                  <a:tcPr marL="51199" marR="51199" marT="25599" marB="25599"/>
                </a:tc>
                <a:tc>
                  <a:txBody>
                    <a:bodyPr/>
                    <a:lstStyle/>
                    <a:p>
                      <a:pPr algn="ctr"/>
                      <a:r>
                        <a:rPr lang="hr-HR" sz="1800"/>
                        <a:t>60-69</a:t>
                      </a:r>
                    </a:p>
                  </a:txBody>
                  <a:tcPr marL="51199" marR="51199" marT="25599" marB="25599"/>
                </a:tc>
                <a:tc>
                  <a:txBody>
                    <a:bodyPr/>
                    <a:lstStyle/>
                    <a:p>
                      <a:pPr algn="ctr"/>
                      <a:r>
                        <a:rPr lang="hr-HR" sz="1800"/>
                        <a:t>&gt; 70</a:t>
                      </a:r>
                    </a:p>
                  </a:txBody>
                  <a:tcPr marL="51199" marR="51199" marT="25599" marB="25599"/>
                </a:tc>
                <a:tc>
                  <a:txBody>
                    <a:bodyPr/>
                    <a:lstStyle/>
                    <a:p>
                      <a:pPr algn="ctr"/>
                      <a:r>
                        <a:rPr lang="hr-HR" sz="1800" dirty="0"/>
                        <a:t>MEAN</a:t>
                      </a:r>
                    </a:p>
                  </a:txBody>
                  <a:tcPr marL="51199" marR="51199" marT="25599" marB="25599"/>
                </a:tc>
                <a:extLst>
                  <a:ext uri="{0D108BD9-81ED-4DB2-BD59-A6C34878D82A}">
                    <a16:rowId xmlns:a16="http://schemas.microsoft.com/office/drawing/2014/main" val="495840672"/>
                  </a:ext>
                </a:extLst>
              </a:tr>
              <a:tr h="1032916">
                <a:tc>
                  <a:txBody>
                    <a:bodyPr/>
                    <a:lstStyle/>
                    <a:p>
                      <a:pPr algn="ctr"/>
                      <a:r>
                        <a:rPr lang="hr-HR" sz="1800"/>
                        <a:t>SUPERFICIAL VASCULAR DENSITY</a:t>
                      </a:r>
                    </a:p>
                  </a:txBody>
                  <a:tcPr marL="51199" marR="51199" marT="25599" marB="25599"/>
                </a:tc>
                <a:tc>
                  <a:txBody>
                    <a:bodyPr/>
                    <a:lstStyle/>
                    <a:p>
                      <a:pPr algn="ctr"/>
                      <a:r>
                        <a:rPr lang="hr-HR" sz="1800" dirty="0"/>
                        <a:t>36,35%</a:t>
                      </a:r>
                    </a:p>
                  </a:txBody>
                  <a:tcPr marL="51199" marR="51199" marT="25599" marB="25599"/>
                </a:tc>
                <a:tc>
                  <a:txBody>
                    <a:bodyPr/>
                    <a:lstStyle/>
                    <a:p>
                      <a:pPr algn="ctr"/>
                      <a:r>
                        <a:rPr lang="hr-HR" sz="1800" dirty="0"/>
                        <a:t>38,59%</a:t>
                      </a:r>
                    </a:p>
                  </a:txBody>
                  <a:tcPr marL="51199" marR="51199" marT="25599" marB="25599"/>
                </a:tc>
                <a:tc>
                  <a:txBody>
                    <a:bodyPr/>
                    <a:lstStyle/>
                    <a:p>
                      <a:pPr algn="ctr"/>
                      <a:r>
                        <a:rPr lang="hr-HR" sz="1800" dirty="0"/>
                        <a:t>36,33%</a:t>
                      </a:r>
                    </a:p>
                  </a:txBody>
                  <a:tcPr marL="51199" marR="51199" marT="25599" marB="25599"/>
                </a:tc>
                <a:tc>
                  <a:txBody>
                    <a:bodyPr/>
                    <a:lstStyle/>
                    <a:p>
                      <a:pPr algn="ctr"/>
                      <a:r>
                        <a:rPr lang="hr-HR" sz="1800"/>
                        <a:t>34,98% </a:t>
                      </a:r>
                    </a:p>
                  </a:txBody>
                  <a:tcPr marL="51199" marR="51199" marT="25599" marB="25599"/>
                </a:tc>
                <a:tc>
                  <a:txBody>
                    <a:bodyPr/>
                    <a:lstStyle/>
                    <a:p>
                      <a:pPr algn="ctr"/>
                      <a:r>
                        <a:rPr lang="hr-HR" sz="1800"/>
                        <a:t>32,38%</a:t>
                      </a:r>
                    </a:p>
                  </a:txBody>
                  <a:tcPr marL="51199" marR="51199" marT="25599" marB="25599"/>
                </a:tc>
                <a:tc>
                  <a:txBody>
                    <a:bodyPr/>
                    <a:lstStyle/>
                    <a:p>
                      <a:pPr algn="ctr"/>
                      <a:r>
                        <a:rPr lang="hr-HR" sz="1800" dirty="0"/>
                        <a:t>32,33%</a:t>
                      </a:r>
                    </a:p>
                  </a:txBody>
                  <a:tcPr marL="51199" marR="51199" marT="25599" marB="25599"/>
                </a:tc>
                <a:tc>
                  <a:txBody>
                    <a:bodyPr/>
                    <a:lstStyle/>
                    <a:p>
                      <a:pPr algn="ctr"/>
                      <a:r>
                        <a:rPr lang="hr-HR" sz="1800" dirty="0"/>
                        <a:t>34,7%</a:t>
                      </a:r>
                    </a:p>
                  </a:txBody>
                  <a:tcPr marL="51199" marR="51199" marT="25599" marB="25599"/>
                </a:tc>
                <a:extLst>
                  <a:ext uri="{0D108BD9-81ED-4DB2-BD59-A6C34878D82A}">
                    <a16:rowId xmlns:a16="http://schemas.microsoft.com/office/drawing/2014/main" val="3477184749"/>
                  </a:ext>
                </a:extLst>
              </a:tr>
              <a:tr h="1047815">
                <a:tc>
                  <a:txBody>
                    <a:bodyPr/>
                    <a:lstStyle/>
                    <a:p>
                      <a:pPr algn="ctr"/>
                      <a:r>
                        <a:rPr lang="hr-HR" sz="1800"/>
                        <a:t>DEEP VASCULAR DENSITY</a:t>
                      </a:r>
                    </a:p>
                  </a:txBody>
                  <a:tcPr marL="51199" marR="51199" marT="25599" marB="25599"/>
                </a:tc>
                <a:tc>
                  <a:txBody>
                    <a:bodyPr/>
                    <a:lstStyle/>
                    <a:p>
                      <a:pPr algn="ctr"/>
                      <a:r>
                        <a:rPr lang="hr-HR" sz="1800"/>
                        <a:t>49,24%</a:t>
                      </a:r>
                    </a:p>
                  </a:txBody>
                  <a:tcPr marL="51199" marR="51199" marT="25599" marB="25599"/>
                </a:tc>
                <a:tc>
                  <a:txBody>
                    <a:bodyPr/>
                    <a:lstStyle/>
                    <a:p>
                      <a:pPr algn="ctr"/>
                      <a:r>
                        <a:rPr lang="hr-HR" sz="1800"/>
                        <a:t>49,87%</a:t>
                      </a:r>
                    </a:p>
                  </a:txBody>
                  <a:tcPr marL="51199" marR="51199" marT="25599" marB="25599"/>
                </a:tc>
                <a:tc>
                  <a:txBody>
                    <a:bodyPr/>
                    <a:lstStyle/>
                    <a:p>
                      <a:pPr algn="ctr"/>
                      <a:r>
                        <a:rPr lang="hr-HR" sz="1800" dirty="0"/>
                        <a:t>48,90%</a:t>
                      </a:r>
                    </a:p>
                  </a:txBody>
                  <a:tcPr marL="51199" marR="51199" marT="25599" marB="25599"/>
                </a:tc>
                <a:tc>
                  <a:txBody>
                    <a:bodyPr/>
                    <a:lstStyle/>
                    <a:p>
                      <a:pPr algn="ctr"/>
                      <a:r>
                        <a:rPr lang="hr-HR" sz="1800" dirty="0"/>
                        <a:t>48,87%</a:t>
                      </a:r>
                    </a:p>
                  </a:txBody>
                  <a:tcPr marL="51199" marR="51199" marT="25599" marB="25599"/>
                </a:tc>
                <a:tc>
                  <a:txBody>
                    <a:bodyPr/>
                    <a:lstStyle/>
                    <a:p>
                      <a:pPr algn="ctr"/>
                      <a:r>
                        <a:rPr lang="hr-HR" sz="1800" dirty="0"/>
                        <a:t>47,82%</a:t>
                      </a:r>
                    </a:p>
                  </a:txBody>
                  <a:tcPr marL="51199" marR="51199" marT="25599" marB="25599"/>
                </a:tc>
                <a:tc>
                  <a:txBody>
                    <a:bodyPr/>
                    <a:lstStyle/>
                    <a:p>
                      <a:pPr algn="ctr"/>
                      <a:r>
                        <a:rPr lang="hr-HR" sz="1800" dirty="0"/>
                        <a:t>46,76%</a:t>
                      </a:r>
                    </a:p>
                  </a:txBody>
                  <a:tcPr marL="51199" marR="51199" marT="25599" marB="25599"/>
                </a:tc>
                <a:tc>
                  <a:txBody>
                    <a:bodyPr/>
                    <a:lstStyle/>
                    <a:p>
                      <a:pPr algn="ctr"/>
                      <a:r>
                        <a:rPr lang="hr-HR" sz="1800" dirty="0"/>
                        <a:t>48,27%</a:t>
                      </a:r>
                    </a:p>
                  </a:txBody>
                  <a:tcPr marL="51199" marR="51199" marT="25599" marB="25599"/>
                </a:tc>
                <a:extLst>
                  <a:ext uri="{0D108BD9-81ED-4DB2-BD59-A6C34878D82A}">
                    <a16:rowId xmlns:a16="http://schemas.microsoft.com/office/drawing/2014/main" val="2773082204"/>
                  </a:ext>
                </a:extLst>
              </a:tr>
            </a:tbl>
          </a:graphicData>
        </a:graphic>
      </p:graphicFrame>
    </p:spTree>
    <p:extLst>
      <p:ext uri="{BB962C8B-B14F-4D97-AF65-F5344CB8AC3E}">
        <p14:creationId xmlns:p14="http://schemas.microsoft.com/office/powerpoint/2010/main" val="326316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a 6">
            <a:extLst>
              <a:ext uri="{FF2B5EF4-FFF2-40B4-BE49-F238E27FC236}">
                <a16:creationId xmlns:a16="http://schemas.microsoft.com/office/drawing/2014/main" id="{8DB18F2B-6DCF-2706-9B7F-CEC92BB88212}"/>
              </a:ext>
            </a:extLst>
          </p:cNvPr>
          <p:cNvGrpSpPr/>
          <p:nvPr/>
        </p:nvGrpSpPr>
        <p:grpSpPr>
          <a:xfrm>
            <a:off x="2805808" y="588813"/>
            <a:ext cx="6194191" cy="2679021"/>
            <a:chOff x="2001875" y="1493024"/>
            <a:chExt cx="7692670" cy="4490052"/>
          </a:xfrm>
        </p:grpSpPr>
        <p:graphicFrame>
          <p:nvGraphicFramePr>
            <p:cNvPr id="2" name="Grafikon 1">
              <a:extLst>
                <a:ext uri="{FF2B5EF4-FFF2-40B4-BE49-F238E27FC236}">
                  <a16:creationId xmlns:a16="http://schemas.microsoft.com/office/drawing/2014/main" id="{05CA13C4-35A4-4875-9887-2C4AA1A6C08E}"/>
                </a:ext>
              </a:extLst>
            </p:cNvPr>
            <p:cNvGraphicFramePr>
              <a:graphicFrameLocks/>
            </p:cNvGraphicFramePr>
            <p:nvPr>
              <p:extLst>
                <p:ext uri="{D42A27DB-BD31-4B8C-83A1-F6EECF244321}">
                  <p14:modId xmlns:p14="http://schemas.microsoft.com/office/powerpoint/2010/main" val="2541724000"/>
                </p:ext>
              </p:extLst>
            </p:nvPr>
          </p:nvGraphicFramePr>
          <p:xfrm>
            <a:off x="2497455" y="1493024"/>
            <a:ext cx="7197090" cy="3821430"/>
          </p:xfrm>
          <a:graphic>
            <a:graphicData uri="http://schemas.openxmlformats.org/drawingml/2006/chart">
              <c:chart xmlns:c="http://schemas.openxmlformats.org/drawingml/2006/chart" xmlns:r="http://schemas.openxmlformats.org/officeDocument/2006/relationships" r:id="rId3"/>
            </a:graphicData>
          </a:graphic>
        </p:graphicFrame>
        <p:sp>
          <p:nvSpPr>
            <p:cNvPr id="3" name="TekstniOkvir 2">
              <a:extLst>
                <a:ext uri="{FF2B5EF4-FFF2-40B4-BE49-F238E27FC236}">
                  <a16:creationId xmlns:a16="http://schemas.microsoft.com/office/drawing/2014/main" id="{16307173-EE84-8447-2984-1F844D171846}"/>
                </a:ext>
              </a:extLst>
            </p:cNvPr>
            <p:cNvSpPr txBox="1"/>
            <p:nvPr/>
          </p:nvSpPr>
          <p:spPr>
            <a:xfrm rot="16200000">
              <a:off x="1069401" y="3428831"/>
              <a:ext cx="2208958" cy="344010"/>
            </a:xfrm>
            <a:prstGeom prst="rect">
              <a:avLst/>
            </a:prstGeom>
            <a:noFill/>
          </p:spPr>
          <p:txBody>
            <a:bodyPr wrap="none" rtlCol="0">
              <a:spAutoFit/>
            </a:bodyPr>
            <a:lstStyle/>
            <a:p>
              <a:r>
                <a:rPr lang="hr-HR" sz="1200" dirty="0"/>
                <a:t>VESSEL DENSITY</a:t>
              </a:r>
            </a:p>
          </p:txBody>
        </p:sp>
        <p:sp>
          <p:nvSpPr>
            <p:cNvPr id="4" name="TekstniOkvir 3">
              <a:extLst>
                <a:ext uri="{FF2B5EF4-FFF2-40B4-BE49-F238E27FC236}">
                  <a16:creationId xmlns:a16="http://schemas.microsoft.com/office/drawing/2014/main" id="{42944142-EFF6-E779-2499-BD64B81A71DA}"/>
                </a:ext>
              </a:extLst>
            </p:cNvPr>
            <p:cNvSpPr txBox="1"/>
            <p:nvPr/>
          </p:nvSpPr>
          <p:spPr>
            <a:xfrm>
              <a:off x="5136204" y="5518824"/>
              <a:ext cx="1376835" cy="464252"/>
            </a:xfrm>
            <a:prstGeom prst="rect">
              <a:avLst/>
            </a:prstGeom>
            <a:noFill/>
          </p:spPr>
          <p:txBody>
            <a:bodyPr wrap="none" rtlCol="0">
              <a:spAutoFit/>
            </a:bodyPr>
            <a:lstStyle/>
            <a:p>
              <a:r>
                <a:rPr lang="hr-HR" sz="1200" dirty="0"/>
                <a:t>AGE GROUPS</a:t>
              </a:r>
            </a:p>
          </p:txBody>
        </p:sp>
      </p:grpSp>
      <p:grpSp>
        <p:nvGrpSpPr>
          <p:cNvPr id="9" name="Grupa 8">
            <a:extLst>
              <a:ext uri="{FF2B5EF4-FFF2-40B4-BE49-F238E27FC236}">
                <a16:creationId xmlns:a16="http://schemas.microsoft.com/office/drawing/2014/main" id="{FA73D8B1-1BDC-C03F-3E3F-FAE2035F0C9D}"/>
              </a:ext>
            </a:extLst>
          </p:cNvPr>
          <p:cNvGrpSpPr/>
          <p:nvPr/>
        </p:nvGrpSpPr>
        <p:grpSpPr>
          <a:xfrm>
            <a:off x="2805345" y="3989105"/>
            <a:ext cx="6102800" cy="2696653"/>
            <a:chOff x="1900298" y="1350645"/>
            <a:chExt cx="7900927" cy="4645349"/>
          </a:xfrm>
        </p:grpSpPr>
        <p:graphicFrame>
          <p:nvGraphicFramePr>
            <p:cNvPr id="10" name="Grafikon 9">
              <a:extLst>
                <a:ext uri="{FF2B5EF4-FFF2-40B4-BE49-F238E27FC236}">
                  <a16:creationId xmlns:a16="http://schemas.microsoft.com/office/drawing/2014/main" id="{72C08DEA-6A6E-9E2F-88FB-63C6A5815CB5}"/>
                </a:ext>
              </a:extLst>
            </p:cNvPr>
            <p:cNvGraphicFramePr>
              <a:graphicFrameLocks/>
            </p:cNvGraphicFramePr>
            <p:nvPr>
              <p:extLst>
                <p:ext uri="{D42A27DB-BD31-4B8C-83A1-F6EECF244321}">
                  <p14:modId xmlns:p14="http://schemas.microsoft.com/office/powerpoint/2010/main" val="3367509573"/>
                </p:ext>
              </p:extLst>
            </p:nvPr>
          </p:nvGraphicFramePr>
          <p:xfrm>
            <a:off x="2390774" y="1350645"/>
            <a:ext cx="7410451" cy="415671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kstniOkvir 10">
              <a:extLst>
                <a:ext uri="{FF2B5EF4-FFF2-40B4-BE49-F238E27FC236}">
                  <a16:creationId xmlns:a16="http://schemas.microsoft.com/office/drawing/2014/main" id="{94EEBDBD-5733-AF19-9D5E-53B52A9575A4}"/>
                </a:ext>
              </a:extLst>
            </p:cNvPr>
            <p:cNvSpPr txBox="1"/>
            <p:nvPr/>
          </p:nvSpPr>
          <p:spPr>
            <a:xfrm rot="16200000">
              <a:off x="944397" y="3183061"/>
              <a:ext cx="2270416" cy="358614"/>
            </a:xfrm>
            <a:prstGeom prst="rect">
              <a:avLst/>
            </a:prstGeom>
            <a:noFill/>
          </p:spPr>
          <p:txBody>
            <a:bodyPr wrap="none" rtlCol="0">
              <a:spAutoFit/>
            </a:bodyPr>
            <a:lstStyle/>
            <a:p>
              <a:r>
                <a:rPr lang="hr-HR" sz="1200" dirty="0"/>
                <a:t>VESSEL DENSITY</a:t>
              </a:r>
            </a:p>
          </p:txBody>
        </p:sp>
        <p:sp>
          <p:nvSpPr>
            <p:cNvPr id="12" name="TekstniOkvir 11">
              <a:extLst>
                <a:ext uri="{FF2B5EF4-FFF2-40B4-BE49-F238E27FC236}">
                  <a16:creationId xmlns:a16="http://schemas.microsoft.com/office/drawing/2014/main" id="{2FBAB29B-2F0B-2EB6-8E75-294725252C30}"/>
                </a:ext>
              </a:extLst>
            </p:cNvPr>
            <p:cNvSpPr txBox="1"/>
            <p:nvPr/>
          </p:nvSpPr>
          <p:spPr>
            <a:xfrm>
              <a:off x="5136204" y="5518826"/>
              <a:ext cx="1435286" cy="477168"/>
            </a:xfrm>
            <a:prstGeom prst="rect">
              <a:avLst/>
            </a:prstGeom>
            <a:noFill/>
          </p:spPr>
          <p:txBody>
            <a:bodyPr wrap="none" rtlCol="0">
              <a:spAutoFit/>
            </a:bodyPr>
            <a:lstStyle/>
            <a:p>
              <a:r>
                <a:rPr lang="hr-HR" sz="1200" dirty="0"/>
                <a:t>AGE GROUPS</a:t>
              </a:r>
            </a:p>
          </p:txBody>
        </p:sp>
      </p:grpSp>
    </p:spTree>
    <p:extLst>
      <p:ext uri="{BB962C8B-B14F-4D97-AF65-F5344CB8AC3E}">
        <p14:creationId xmlns:p14="http://schemas.microsoft.com/office/powerpoint/2010/main" val="43157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Naslov 1">
            <a:extLst>
              <a:ext uri="{FF2B5EF4-FFF2-40B4-BE49-F238E27FC236}">
                <a16:creationId xmlns:a16="http://schemas.microsoft.com/office/drawing/2014/main" id="{58BE9BF8-5B71-40D3-96EC-590ABB1DE8F6}"/>
              </a:ext>
            </a:extLst>
          </p:cNvPr>
          <p:cNvSpPr>
            <a:spLocks noGrp="1"/>
          </p:cNvSpPr>
          <p:nvPr>
            <p:ph type="title"/>
          </p:nvPr>
        </p:nvSpPr>
        <p:spPr>
          <a:xfrm>
            <a:off x="1188069" y="381935"/>
            <a:ext cx="5366040" cy="1090538"/>
          </a:xfrm>
        </p:spPr>
        <p:txBody>
          <a:bodyPr anchor="b">
            <a:normAutofit/>
          </a:bodyPr>
          <a:lstStyle/>
          <a:p>
            <a:r>
              <a:rPr lang="hr-HR" sz="2800" dirty="0" err="1">
                <a:solidFill>
                  <a:srgbClr val="FFFFFF"/>
                </a:solidFill>
              </a:rPr>
              <a:t>Discussion</a:t>
            </a:r>
            <a:r>
              <a:rPr lang="hr-HR" sz="2800" dirty="0">
                <a:solidFill>
                  <a:srgbClr val="FFFFFF"/>
                </a:solidFill>
              </a:rPr>
              <a:t>:</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Rezervirano mjesto sadržaja 2">
            <a:extLst>
              <a:ext uri="{FF2B5EF4-FFF2-40B4-BE49-F238E27FC236}">
                <a16:creationId xmlns:a16="http://schemas.microsoft.com/office/drawing/2014/main" id="{C79038B5-12FD-B073-6415-261D6096FED0}"/>
              </a:ext>
            </a:extLst>
          </p:cNvPr>
          <p:cNvSpPr>
            <a:spLocks noGrp="1"/>
          </p:cNvSpPr>
          <p:nvPr>
            <p:ph idx="1"/>
          </p:nvPr>
        </p:nvSpPr>
        <p:spPr>
          <a:xfrm>
            <a:off x="768872" y="2026624"/>
            <a:ext cx="10891635" cy="3994371"/>
          </a:xfrm>
        </p:spPr>
        <p:txBody>
          <a:bodyPr anchor="ctr">
            <a:normAutofit/>
          </a:bodyPr>
          <a:lstStyle/>
          <a:p>
            <a:pPr marL="0" indent="0">
              <a:spcAft>
                <a:spcPts val="800"/>
              </a:spcAft>
              <a:buNone/>
            </a:pPr>
            <a:endParaRPr lang="hr-HR" sz="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Several</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recent</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studies</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have</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evaluated</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the</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vascular</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density</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of</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parafoved</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area</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in</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healthy</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human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eyes</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with</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similar</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results</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Lavia</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Carlo MD</a:t>
            </a:r>
            <a:r>
              <a:rPr kumimoji="0" lang="hr-HR" sz="1000" b="0" i="0" u="none" strike="noStrike" kern="1200" cap="none" spc="0" normalizeH="0" baseline="30000" noProof="0" dirty="0">
                <a:ln>
                  <a:noFill/>
                </a:ln>
                <a:solidFill>
                  <a:srgbClr val="000000"/>
                </a:solidFill>
                <a:effectLst/>
                <a:uLnTx/>
                <a:uFillTx/>
                <a:latin typeface="Fira Sans" panose="020B0503050000020004" pitchFamily="34" charset="0"/>
                <a:ea typeface="+mn-ea"/>
                <a:cs typeface="+mn-cs"/>
              </a:rPr>
              <a: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Bonnin</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Sophie MD</a:t>
            </a:r>
            <a:r>
              <a:rPr kumimoji="0" lang="hr-HR" sz="1000" b="0" i="0" u="none" strike="noStrike" kern="1200" cap="none" spc="0" normalizeH="0" baseline="30000" noProof="0" dirty="0">
                <a:ln>
                  <a:noFill/>
                </a:ln>
                <a:solidFill>
                  <a:srgbClr val="000000"/>
                </a:solidFill>
                <a:effectLst/>
                <a:uLnTx/>
                <a:uFillTx/>
                <a:latin typeface="Fira Sans" panose="020B0503050000020004" pitchFamily="34" charset="0"/>
                <a:ea typeface="+mn-ea"/>
                <a:cs typeface="+mn-cs"/>
              </a:rPr>
              <a: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et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Vessel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density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of</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superficial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intermediate</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and</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deep</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capillary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plexuses</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using</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optical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coherence</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tomography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angiography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Retina 39:p247-258,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Feb</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2019.</a:t>
            </a:r>
          </a:p>
          <a:p>
            <a:pPr marL="228600" marR="0" lvl="0" indent="-228600" algn="l" defTabSz="914400" rtl="0" eaLnBrk="1" fontAlgn="auto" latinLnBrk="0" hangingPunct="1">
              <a:lnSpc>
                <a:spcPct val="100000"/>
              </a:lnSpc>
              <a:spcBef>
                <a:spcPts val="2000"/>
              </a:spcBef>
              <a:spcAft>
                <a:spcPts val="1000"/>
              </a:spcAft>
              <a:buClrTx/>
              <a:buSzTx/>
              <a:buFont typeface="Arial" panose="020B0604020202020204" pitchFamily="34" charset="0"/>
              <a:buChar char="•"/>
              <a:tabLst/>
              <a:defRPr/>
            </a:pP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Pasha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Anvari</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MD MPH,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Amin</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Najafi</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MD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et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Superficial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and</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Deep</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Foveal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Avascular</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Zone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Area</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Measurement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in</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Healthy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Subjects</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Using</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Two</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Different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Spectral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Domain</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Optical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Coherence</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Tomography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Angiography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Device</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J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Ophthalmic</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Vis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Res</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2020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Oct-Dec</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15(4) 517-523.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Lavia</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Carlo MD,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et</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al</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en-US"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Retinal Capillary Plexus Pattern and Density from Fovea to Periphery Measured in Healthy Eyes with Swept-Source Optical Coherence Tomography Angiography</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Scientific</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a:t>
            </a:r>
            <a:r>
              <a:rPr kumimoji="0" lang="hr-HR" sz="1000" b="0" i="0" u="none" strike="noStrike" kern="1200" cap="none" spc="0" normalizeH="0" baseline="0" noProof="0" dirty="0" err="1">
                <a:ln>
                  <a:noFill/>
                </a:ln>
                <a:solidFill>
                  <a:srgbClr val="000000"/>
                </a:solidFill>
                <a:effectLst/>
                <a:uLnTx/>
                <a:uFillTx/>
                <a:latin typeface="Fira Sans" panose="020B0503050000020004" pitchFamily="34" charset="0"/>
                <a:ea typeface="+mn-ea"/>
                <a:cs typeface="+mn-cs"/>
              </a:rPr>
              <a:t>Reports</a:t>
            </a:r>
            <a:r>
              <a:rPr kumimoji="0" lang="hr-HR" sz="1000" b="0" i="0" u="none" strike="noStrike" kern="1200" cap="none" spc="0" normalizeH="0" baseline="0" noProof="0" dirty="0">
                <a:ln>
                  <a:noFill/>
                </a:ln>
                <a:solidFill>
                  <a:srgbClr val="000000"/>
                </a:solidFill>
                <a:effectLst/>
                <a:uLnTx/>
                <a:uFillTx/>
                <a:latin typeface="Fira Sans" panose="020B0503050000020004" pitchFamily="34" charset="0"/>
                <a:ea typeface="+mn-ea"/>
                <a:cs typeface="+mn-cs"/>
              </a:rPr>
              <a:t> 10: 1474 (2020).</a:t>
            </a:r>
            <a:endParaRPr kumimoji="0" lang="hr-HR" sz="1000" b="0" i="0" u="none" strike="noStrike" kern="1200" cap="none" spc="0" normalizeH="0" baseline="0" noProof="0" dirty="0">
              <a:ln>
                <a:noFill/>
              </a:ln>
              <a:solidFill>
                <a:srgbClr val="000000"/>
              </a:solidFill>
              <a:effectLst/>
              <a:uLnTx/>
              <a:uFillTx/>
              <a:latin typeface="Fira Sans" panose="020F0502020204030204" pitchFamily="34" charset="0"/>
              <a:ea typeface="+mn-ea"/>
              <a:cs typeface="+mn-cs"/>
            </a:endParaRPr>
          </a:p>
          <a:p>
            <a:pPr>
              <a:spcAft>
                <a:spcPts val="800"/>
              </a:spcAft>
            </a:pPr>
            <a:r>
              <a:rPr lang="en-US"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Vascular density is stable until the age of 50 with a slight increase for the 30-39 age groups, after the age of 50 in all groups the vascular density begins to progressively decrease.</a:t>
            </a:r>
            <a:endPar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We</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can</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detect</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deviations</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of</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the</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patients</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vascular</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density</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from</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the</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reference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healthy</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hr-HR" sz="20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population</a:t>
            </a:r>
            <a:r>
              <a:rPr lang="hr-HR" sz="2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p>
          <a:p>
            <a:pPr marL="0" indent="0" algn="l">
              <a:buNone/>
            </a:pPr>
            <a:endParaRPr lang="hr-HR" sz="1200" dirty="0">
              <a:effectLst/>
            </a:endParaRPr>
          </a:p>
          <a:p>
            <a:pPr marL="0" indent="0">
              <a:buNone/>
            </a:pPr>
            <a:endParaRPr lang="hr-HR"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hr-HR" sz="700" dirty="0">
              <a:solidFill>
                <a:srgbClr val="FFFFFF"/>
              </a:solidFill>
            </a:endParaRPr>
          </a:p>
        </p:txBody>
      </p:sp>
    </p:spTree>
    <p:extLst>
      <p:ext uri="{BB962C8B-B14F-4D97-AF65-F5344CB8AC3E}">
        <p14:creationId xmlns:p14="http://schemas.microsoft.com/office/powerpoint/2010/main" val="348454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96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kstniOkvir 14">
            <a:extLst>
              <a:ext uri="{FF2B5EF4-FFF2-40B4-BE49-F238E27FC236}">
                <a16:creationId xmlns:a16="http://schemas.microsoft.com/office/drawing/2014/main" id="{3A543BCB-F66C-B910-DC85-1B142333319D}"/>
              </a:ext>
            </a:extLst>
          </p:cNvPr>
          <p:cNvSpPr txBox="1"/>
          <p:nvPr/>
        </p:nvSpPr>
        <p:spPr>
          <a:xfrm>
            <a:off x="2263003" y="370295"/>
            <a:ext cx="8044793" cy="817697"/>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5400" b="1" i="0" kern="1200" cap="all" baseline="0" dirty="0">
                <a:solidFill>
                  <a:schemeClr val="bg1"/>
                </a:solidFill>
                <a:latin typeface="+mj-lt"/>
                <a:ea typeface="+mj-ea"/>
                <a:cs typeface="+mj-cs"/>
              </a:rPr>
              <a:t> </a:t>
            </a:r>
            <a:r>
              <a:rPr lang="hr-HR" sz="5400" b="1" i="0" kern="1200" cap="all" baseline="0" dirty="0" err="1">
                <a:solidFill>
                  <a:schemeClr val="bg1"/>
                </a:solidFill>
                <a:latin typeface="+mj-lt"/>
                <a:ea typeface="+mj-ea"/>
                <a:cs typeface="+mj-cs"/>
              </a:rPr>
              <a:t>superficial</a:t>
            </a:r>
            <a:endParaRPr lang="en-US" sz="5400" b="1" i="0" kern="1200" cap="all" baseline="0" dirty="0">
              <a:solidFill>
                <a:schemeClr val="bg1"/>
              </a:solidFill>
              <a:latin typeface="+mj-lt"/>
              <a:ea typeface="+mj-ea"/>
              <a:cs typeface="+mj-cs"/>
            </a:endParaRPr>
          </a:p>
        </p:txBody>
      </p: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 name="Slika 9" descr="Slika na kojoj se prikazuje tekst, snimka zaslona, karta, softver&#10;&#10;Opis je automatski generiran">
            <a:extLst>
              <a:ext uri="{FF2B5EF4-FFF2-40B4-BE49-F238E27FC236}">
                <a16:creationId xmlns:a16="http://schemas.microsoft.com/office/drawing/2014/main" id="{E1B605D0-02EB-7977-0DC0-9ED695C4E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8" y="2001265"/>
            <a:ext cx="2821393" cy="4606358"/>
          </a:xfrm>
          <a:prstGeom prst="rect">
            <a:avLst/>
          </a:prstGeom>
        </p:spPr>
      </p:pic>
      <p:pic>
        <p:nvPicPr>
          <p:cNvPr id="12" name="Slika 11" descr="Slika na kojoj se prikazuje tekst, snimka zaslona, karta, softver&#10;&#10;Opis je automatski generiran">
            <a:extLst>
              <a:ext uri="{FF2B5EF4-FFF2-40B4-BE49-F238E27FC236}">
                <a16:creationId xmlns:a16="http://schemas.microsoft.com/office/drawing/2014/main" id="{CA6BBC85-23EB-51F5-9334-91CE57BF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38" y="2001265"/>
            <a:ext cx="2809877" cy="4606358"/>
          </a:xfrm>
          <a:prstGeom prst="rect">
            <a:avLst/>
          </a:prstGeom>
        </p:spPr>
      </p:pic>
      <p:sp>
        <p:nvSpPr>
          <p:cNvPr id="14" name="TekstniOkvir 13">
            <a:extLst>
              <a:ext uri="{FF2B5EF4-FFF2-40B4-BE49-F238E27FC236}">
                <a16:creationId xmlns:a16="http://schemas.microsoft.com/office/drawing/2014/main" id="{B6F1B059-9E04-569F-748A-AA8088BEB26D}"/>
              </a:ext>
            </a:extLst>
          </p:cNvPr>
          <p:cNvSpPr txBox="1"/>
          <p:nvPr/>
        </p:nvSpPr>
        <p:spPr>
          <a:xfrm>
            <a:off x="975296" y="1558287"/>
            <a:ext cx="2821393" cy="369332"/>
          </a:xfrm>
          <a:prstGeom prst="rect">
            <a:avLst/>
          </a:prstGeom>
          <a:noFill/>
        </p:spPr>
        <p:txBody>
          <a:bodyPr wrap="square" rtlCol="0" anchor="ctr">
            <a:spAutoFit/>
          </a:bodyPr>
          <a:lstStyle/>
          <a:p>
            <a:pPr algn="ctr"/>
            <a:r>
              <a:rPr lang="hr-HR" dirty="0">
                <a:solidFill>
                  <a:schemeClr val="bg1"/>
                </a:solidFill>
              </a:rPr>
              <a:t>HEALTHY 37.20%</a:t>
            </a:r>
          </a:p>
        </p:txBody>
      </p:sp>
      <p:pic>
        <p:nvPicPr>
          <p:cNvPr id="21" name="Slika 20">
            <a:extLst>
              <a:ext uri="{FF2B5EF4-FFF2-40B4-BE49-F238E27FC236}">
                <a16:creationId xmlns:a16="http://schemas.microsoft.com/office/drawing/2014/main" id="{91724C6A-1958-DF03-F59A-6321AC1C64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32723" y="2018627"/>
            <a:ext cx="3018362" cy="4620702"/>
          </a:xfrm>
          <a:prstGeom prst="rect">
            <a:avLst/>
          </a:prstGeom>
        </p:spPr>
      </p:pic>
      <p:sp>
        <p:nvSpPr>
          <p:cNvPr id="23" name="TekstniOkvir 22">
            <a:extLst>
              <a:ext uri="{FF2B5EF4-FFF2-40B4-BE49-F238E27FC236}">
                <a16:creationId xmlns:a16="http://schemas.microsoft.com/office/drawing/2014/main" id="{9DE32E95-B57C-BBE6-7E66-4E479B2D25AF}"/>
              </a:ext>
            </a:extLst>
          </p:cNvPr>
          <p:cNvSpPr txBox="1"/>
          <p:nvPr/>
        </p:nvSpPr>
        <p:spPr>
          <a:xfrm>
            <a:off x="4629722" y="1554980"/>
            <a:ext cx="2821393" cy="369332"/>
          </a:xfrm>
          <a:prstGeom prst="rect">
            <a:avLst/>
          </a:prstGeom>
          <a:noFill/>
        </p:spPr>
        <p:txBody>
          <a:bodyPr wrap="square" rtlCol="0" anchor="ctr">
            <a:spAutoFit/>
          </a:bodyPr>
          <a:lstStyle/>
          <a:p>
            <a:pPr algn="ctr"/>
            <a:r>
              <a:rPr lang="hr-HR" dirty="0">
                <a:solidFill>
                  <a:schemeClr val="bg1"/>
                </a:solidFill>
              </a:rPr>
              <a:t>RETINITIS 24.97%</a:t>
            </a:r>
          </a:p>
        </p:txBody>
      </p:sp>
      <p:sp>
        <p:nvSpPr>
          <p:cNvPr id="25" name="TekstniOkvir 24">
            <a:extLst>
              <a:ext uri="{FF2B5EF4-FFF2-40B4-BE49-F238E27FC236}">
                <a16:creationId xmlns:a16="http://schemas.microsoft.com/office/drawing/2014/main" id="{B512F897-5D0F-1958-D325-6BC670B72131}"/>
              </a:ext>
            </a:extLst>
          </p:cNvPr>
          <p:cNvSpPr txBox="1"/>
          <p:nvPr/>
        </p:nvSpPr>
        <p:spPr>
          <a:xfrm>
            <a:off x="8032723" y="1562414"/>
            <a:ext cx="2821393" cy="369332"/>
          </a:xfrm>
          <a:prstGeom prst="rect">
            <a:avLst/>
          </a:prstGeom>
          <a:noFill/>
        </p:spPr>
        <p:txBody>
          <a:bodyPr wrap="square" rtlCol="0" anchor="ctr">
            <a:spAutoFit/>
          </a:bodyPr>
          <a:lstStyle/>
          <a:p>
            <a:pPr algn="ctr"/>
            <a:r>
              <a:rPr lang="hr-HR" dirty="0">
                <a:solidFill>
                  <a:schemeClr val="bg1"/>
                </a:solidFill>
              </a:rPr>
              <a:t>DIABETIC 21,70%</a:t>
            </a:r>
          </a:p>
        </p:txBody>
      </p:sp>
    </p:spTree>
    <p:extLst>
      <p:ext uri="{BB962C8B-B14F-4D97-AF65-F5344CB8AC3E}">
        <p14:creationId xmlns:p14="http://schemas.microsoft.com/office/powerpoint/2010/main" val="732086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96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kstniOkvir 14">
            <a:extLst>
              <a:ext uri="{FF2B5EF4-FFF2-40B4-BE49-F238E27FC236}">
                <a16:creationId xmlns:a16="http://schemas.microsoft.com/office/drawing/2014/main" id="{3A543BCB-F66C-B910-DC85-1B142333319D}"/>
              </a:ext>
            </a:extLst>
          </p:cNvPr>
          <p:cNvSpPr txBox="1"/>
          <p:nvPr/>
        </p:nvSpPr>
        <p:spPr>
          <a:xfrm>
            <a:off x="2263003" y="370295"/>
            <a:ext cx="8044793" cy="817697"/>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5400" b="1" i="0" kern="1200" cap="all" baseline="0" dirty="0">
                <a:solidFill>
                  <a:schemeClr val="bg1"/>
                </a:solidFill>
                <a:latin typeface="+mj-lt"/>
                <a:ea typeface="+mj-ea"/>
                <a:cs typeface="+mj-cs"/>
              </a:rPr>
              <a:t> </a:t>
            </a:r>
            <a:r>
              <a:rPr lang="hr-HR" sz="5400" b="1" cap="all" dirty="0">
                <a:solidFill>
                  <a:schemeClr val="bg1"/>
                </a:solidFill>
                <a:latin typeface="+mj-lt"/>
                <a:ea typeface="+mj-ea"/>
                <a:cs typeface="+mj-cs"/>
              </a:rPr>
              <a:t>DEEP</a:t>
            </a:r>
            <a:endParaRPr lang="en-US" sz="5400" b="1" i="0" kern="1200" cap="all" baseline="0" dirty="0">
              <a:solidFill>
                <a:schemeClr val="bg1"/>
              </a:solidFill>
              <a:latin typeface="+mj-lt"/>
              <a:ea typeface="+mj-ea"/>
              <a:cs typeface="+mj-cs"/>
            </a:endParaRPr>
          </a:p>
        </p:txBody>
      </p: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 name="Slika 9">
            <a:extLst>
              <a:ext uri="{FF2B5EF4-FFF2-40B4-BE49-F238E27FC236}">
                <a16:creationId xmlns:a16="http://schemas.microsoft.com/office/drawing/2014/main" id="{E1B605D0-02EB-7977-0DC0-9ED695C4E6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7206" y="2001265"/>
            <a:ext cx="2817577" cy="4606358"/>
          </a:xfrm>
          <a:prstGeom prst="rect">
            <a:avLst/>
          </a:prstGeom>
        </p:spPr>
      </p:pic>
      <p:pic>
        <p:nvPicPr>
          <p:cNvPr id="12" name="Slika 11">
            <a:extLst>
              <a:ext uri="{FF2B5EF4-FFF2-40B4-BE49-F238E27FC236}">
                <a16:creationId xmlns:a16="http://schemas.microsoft.com/office/drawing/2014/main" id="{CA6BBC85-23EB-51F5-9334-91CE57BFBE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1238" y="2004250"/>
            <a:ext cx="2809877" cy="4600387"/>
          </a:xfrm>
          <a:prstGeom prst="rect">
            <a:avLst/>
          </a:prstGeom>
        </p:spPr>
      </p:pic>
      <p:sp>
        <p:nvSpPr>
          <p:cNvPr id="14" name="TekstniOkvir 13">
            <a:extLst>
              <a:ext uri="{FF2B5EF4-FFF2-40B4-BE49-F238E27FC236}">
                <a16:creationId xmlns:a16="http://schemas.microsoft.com/office/drawing/2014/main" id="{B6F1B059-9E04-569F-748A-AA8088BEB26D}"/>
              </a:ext>
            </a:extLst>
          </p:cNvPr>
          <p:cNvSpPr txBox="1"/>
          <p:nvPr/>
        </p:nvSpPr>
        <p:spPr>
          <a:xfrm>
            <a:off x="975296" y="1558287"/>
            <a:ext cx="2821393" cy="369332"/>
          </a:xfrm>
          <a:prstGeom prst="rect">
            <a:avLst/>
          </a:prstGeom>
          <a:noFill/>
        </p:spPr>
        <p:txBody>
          <a:bodyPr wrap="square" rtlCol="0" anchor="ctr">
            <a:spAutoFit/>
          </a:bodyPr>
          <a:lstStyle/>
          <a:p>
            <a:pPr algn="ctr"/>
            <a:r>
              <a:rPr lang="hr-HR" dirty="0">
                <a:solidFill>
                  <a:schemeClr val="bg1"/>
                </a:solidFill>
              </a:rPr>
              <a:t>HEALTHY 51,38%</a:t>
            </a:r>
          </a:p>
        </p:txBody>
      </p:sp>
      <p:pic>
        <p:nvPicPr>
          <p:cNvPr id="21" name="Slika 20">
            <a:extLst>
              <a:ext uri="{FF2B5EF4-FFF2-40B4-BE49-F238E27FC236}">
                <a16:creationId xmlns:a16="http://schemas.microsoft.com/office/drawing/2014/main" id="{91724C6A-1958-DF03-F59A-6321AC1C64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32723" y="2018627"/>
            <a:ext cx="3018361" cy="4620702"/>
          </a:xfrm>
          <a:prstGeom prst="rect">
            <a:avLst/>
          </a:prstGeom>
        </p:spPr>
      </p:pic>
      <p:sp>
        <p:nvSpPr>
          <p:cNvPr id="23" name="TekstniOkvir 22">
            <a:extLst>
              <a:ext uri="{FF2B5EF4-FFF2-40B4-BE49-F238E27FC236}">
                <a16:creationId xmlns:a16="http://schemas.microsoft.com/office/drawing/2014/main" id="{9DE32E95-B57C-BBE6-7E66-4E479B2D25AF}"/>
              </a:ext>
            </a:extLst>
          </p:cNvPr>
          <p:cNvSpPr txBox="1"/>
          <p:nvPr/>
        </p:nvSpPr>
        <p:spPr>
          <a:xfrm>
            <a:off x="4629722" y="1554980"/>
            <a:ext cx="2821393" cy="369332"/>
          </a:xfrm>
          <a:prstGeom prst="rect">
            <a:avLst/>
          </a:prstGeom>
          <a:noFill/>
        </p:spPr>
        <p:txBody>
          <a:bodyPr wrap="square" rtlCol="0" anchor="ctr">
            <a:spAutoFit/>
          </a:bodyPr>
          <a:lstStyle/>
          <a:p>
            <a:pPr algn="ctr"/>
            <a:r>
              <a:rPr lang="hr-HR" dirty="0">
                <a:solidFill>
                  <a:schemeClr val="bg1"/>
                </a:solidFill>
              </a:rPr>
              <a:t>RETINITIS 31,02%</a:t>
            </a:r>
          </a:p>
        </p:txBody>
      </p:sp>
      <p:sp>
        <p:nvSpPr>
          <p:cNvPr id="25" name="TekstniOkvir 24">
            <a:extLst>
              <a:ext uri="{FF2B5EF4-FFF2-40B4-BE49-F238E27FC236}">
                <a16:creationId xmlns:a16="http://schemas.microsoft.com/office/drawing/2014/main" id="{B512F897-5D0F-1958-D325-6BC670B72131}"/>
              </a:ext>
            </a:extLst>
          </p:cNvPr>
          <p:cNvSpPr txBox="1"/>
          <p:nvPr/>
        </p:nvSpPr>
        <p:spPr>
          <a:xfrm>
            <a:off x="8032723" y="1562414"/>
            <a:ext cx="2821393" cy="369332"/>
          </a:xfrm>
          <a:prstGeom prst="rect">
            <a:avLst/>
          </a:prstGeom>
          <a:noFill/>
        </p:spPr>
        <p:txBody>
          <a:bodyPr wrap="square" rtlCol="0" anchor="ctr">
            <a:spAutoFit/>
          </a:bodyPr>
          <a:lstStyle/>
          <a:p>
            <a:pPr algn="ctr"/>
            <a:r>
              <a:rPr lang="hr-HR" dirty="0">
                <a:solidFill>
                  <a:schemeClr val="bg1"/>
                </a:solidFill>
              </a:rPr>
              <a:t>DIABETIC 31,32%</a:t>
            </a:r>
          </a:p>
        </p:txBody>
      </p:sp>
    </p:spTree>
    <p:extLst>
      <p:ext uri="{BB962C8B-B14F-4D97-AF65-F5344CB8AC3E}">
        <p14:creationId xmlns:p14="http://schemas.microsoft.com/office/powerpoint/2010/main" val="323395334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20958</TotalTime>
  <Words>820</Words>
  <Application>Microsoft Office PowerPoint</Application>
  <PresentationFormat>Široki zaslon</PresentationFormat>
  <Paragraphs>103</Paragraphs>
  <Slides>12</Slides>
  <Notes>1</Notes>
  <HiddenSlides>0</HiddenSlides>
  <MMClips>1</MMClips>
  <ScaleCrop>false</ScaleCrop>
  <HeadingPairs>
    <vt:vector size="6" baseType="variant">
      <vt:variant>
        <vt:lpstr>Korišteni fontovi</vt:lpstr>
      </vt:variant>
      <vt:variant>
        <vt:i4>5</vt:i4>
      </vt:variant>
      <vt:variant>
        <vt:lpstr>Tema</vt:lpstr>
      </vt:variant>
      <vt:variant>
        <vt:i4>1</vt:i4>
      </vt:variant>
      <vt:variant>
        <vt:lpstr>Naslovi slajdova</vt:lpstr>
      </vt:variant>
      <vt:variant>
        <vt:i4>12</vt:i4>
      </vt:variant>
    </vt:vector>
  </HeadingPairs>
  <TitlesOfParts>
    <vt:vector size="18" baseType="lpstr">
      <vt:lpstr>Arial</vt:lpstr>
      <vt:lpstr>Calibri</vt:lpstr>
      <vt:lpstr>Fira Sans</vt:lpstr>
      <vt:lpstr>Gill Sans Nova</vt:lpstr>
      <vt:lpstr>Univers</vt:lpstr>
      <vt:lpstr>GradientVTI</vt:lpstr>
      <vt:lpstr>oct angiography quantitative analysis</vt:lpstr>
      <vt:lpstr>PowerPoint prezentacija</vt:lpstr>
      <vt:lpstr>PowerPoint prezentacija</vt:lpstr>
      <vt:lpstr>PowerPoint prezentacija</vt:lpstr>
      <vt:lpstr>PowerPoint prezentacija</vt:lpstr>
      <vt:lpstr>PowerPoint prezentacija</vt:lpstr>
      <vt:lpstr>Discussion:</vt:lpstr>
      <vt:lpstr>PowerPoint prezentacija</vt:lpstr>
      <vt:lpstr>PowerPoint prezentacija</vt:lpstr>
      <vt:lpstr>Challenges of verification and validation of vASCULAR density measurement</vt:lpstr>
      <vt:lpstr> 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DOMAGOJ VUČENIK</dc:creator>
  <cp:lastModifiedBy>DOMAGOJ VUČENIK</cp:lastModifiedBy>
  <cp:revision>59</cp:revision>
  <cp:lastPrinted>2024-05-08T13:30:49Z</cp:lastPrinted>
  <dcterms:created xsi:type="dcterms:W3CDTF">2024-04-23T15:49:09Z</dcterms:created>
  <dcterms:modified xsi:type="dcterms:W3CDTF">2024-05-08T13:36:11Z</dcterms:modified>
</cp:coreProperties>
</file>